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4" r:id="rId3"/>
    <p:sldMasterId id="2147483689" r:id="rId4"/>
    <p:sldMasterId id="2147483708" r:id="rId5"/>
  </p:sldMasterIdLst>
  <p:sldIdLst>
    <p:sldId id="257" r:id="rId6"/>
    <p:sldId id="272" r:id="rId7"/>
    <p:sldId id="573" r:id="rId8"/>
    <p:sldId id="565" r:id="rId9"/>
    <p:sldId id="566" r:id="rId10"/>
    <p:sldId id="568" r:id="rId11"/>
    <p:sldId id="569" r:id="rId12"/>
    <p:sldId id="570" r:id="rId13"/>
    <p:sldId id="574" r:id="rId14"/>
    <p:sldId id="5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39" autoAdjust="0"/>
    <p:restoredTop sz="94660"/>
  </p:normalViewPr>
  <p:slideViewPr>
    <p:cSldViewPr snapToGrid="0">
      <p:cViewPr varScale="1">
        <p:scale>
          <a:sx n="84" d="100"/>
          <a:sy n="84" d="100"/>
        </p:scale>
        <p:origin x="4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svg"/><Relationship Id="rId2" Type="http://schemas.openxmlformats.org/officeDocument/2006/relationships/image" Target="../media/image40.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2.svg"/></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1.png"/><Relationship Id="rId14" Type="http://schemas.openxmlformats.org/officeDocument/2006/relationships/hyperlink" Target="http://www.capgemini.com/"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2.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CE49-1418-43D3-9D54-97FE4CAE63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B971DA-F90C-4806-9B1E-B00AB28A1C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089B53B-80E2-45A1-A819-78E9CA9FAFB5}"/>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5" name="Footer Placeholder 4">
            <a:extLst>
              <a:ext uri="{FF2B5EF4-FFF2-40B4-BE49-F238E27FC236}">
                <a16:creationId xmlns:a16="http://schemas.microsoft.com/office/drawing/2014/main" id="{35BCFE85-26FC-4C04-8B01-001B03BD01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48754F-3F11-44BA-9156-699BA814474F}"/>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471170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5F42-6A7B-4EEE-927F-4F4B649F34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F5E305-98C7-409E-9C43-6E83BA1CCE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18635A-B489-492B-8A5E-6203D1C49BD5}"/>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5" name="Footer Placeholder 4">
            <a:extLst>
              <a:ext uri="{FF2B5EF4-FFF2-40B4-BE49-F238E27FC236}">
                <a16:creationId xmlns:a16="http://schemas.microsoft.com/office/drawing/2014/main" id="{16FA25F7-0855-4E5C-B3AF-EE21A280FB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E2BEFD-5D72-412B-9286-8D50370AF142}"/>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817413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6CE03-944F-4FA1-A0CA-8A6E9F64C0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4ED848-BED0-4015-98FB-F272B17A50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170B14-2AAC-4A36-B674-7C5D337A1081}"/>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5" name="Footer Placeholder 4">
            <a:extLst>
              <a:ext uri="{FF2B5EF4-FFF2-40B4-BE49-F238E27FC236}">
                <a16:creationId xmlns:a16="http://schemas.microsoft.com/office/drawing/2014/main" id="{0E9C6630-BBB7-4237-8305-2695D470A7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F69983-5927-431C-B105-249E8E97E869}"/>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196156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451694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7545023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50578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86750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8317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5887476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676481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3704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19718-8EBA-4934-B7DC-BA13D7926A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36EB83-322E-4F73-A7F8-689028CEE5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CB5864-3579-4F17-A146-46199FAD3DFB}"/>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5" name="Footer Placeholder 4">
            <a:extLst>
              <a:ext uri="{FF2B5EF4-FFF2-40B4-BE49-F238E27FC236}">
                <a16:creationId xmlns:a16="http://schemas.microsoft.com/office/drawing/2014/main" id="{56E3C8BD-35F6-4BE4-BDCE-3E0C7B6D22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282DF4-CDC6-4981-9B96-BD998F12FE99}"/>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270239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20927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6422704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306231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51407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0238616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9189884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9873788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2093108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05863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49966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2E84-8C91-4D7F-94E7-D76CB87E13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BC793C-7684-4E94-916E-AFA818832C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42AC68-EC7C-4914-BB28-74DDA9C8BA5C}"/>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5" name="Footer Placeholder 4">
            <a:extLst>
              <a:ext uri="{FF2B5EF4-FFF2-40B4-BE49-F238E27FC236}">
                <a16:creationId xmlns:a16="http://schemas.microsoft.com/office/drawing/2014/main" id="{41738D08-6ACA-4E1E-B2FF-88BC224C81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3D0CCA-03A6-44B0-8E73-6370FF7AD651}"/>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11942167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0588787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0086471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85953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843568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766658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6630347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14598577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634663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9525216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2852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6860-2012-4502-9CE2-29794345CE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F60F52-232A-449B-A44A-A614EBB1E1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D0CF2F-F298-4137-B5C8-2B80CADECB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D0553A-CFB0-40E3-BDF6-459D67017D77}"/>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6" name="Footer Placeholder 5">
            <a:extLst>
              <a:ext uri="{FF2B5EF4-FFF2-40B4-BE49-F238E27FC236}">
                <a16:creationId xmlns:a16="http://schemas.microsoft.com/office/drawing/2014/main" id="{8F96C333-96F9-483C-AD6E-5B1C15A1BD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52EC6F-BCA6-4C4A-9DC2-18AA4600B795}"/>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791457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48591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36770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482263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331207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88235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67912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8562142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017513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403238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987275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9E8F-5EC8-4D5A-8096-87341D562B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17F8D1-2D21-48DA-9FC1-E734BAE53B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664E20-7E08-42F2-A52F-D6255A840F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BA8D84-0872-45A4-96E0-359ED194D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F7713E-6BB2-439F-B3EE-B14A092962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6B2FDCE-120A-4D89-A176-8197D9EBC05C}"/>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8" name="Footer Placeholder 7">
            <a:extLst>
              <a:ext uri="{FF2B5EF4-FFF2-40B4-BE49-F238E27FC236}">
                <a16:creationId xmlns:a16="http://schemas.microsoft.com/office/drawing/2014/main" id="{6082D48B-F573-4A93-85AB-F6FB025C38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647A4A-627A-4C8A-9151-82A059974BE9}"/>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1580125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4253666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0978689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1813371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254360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9297967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8071623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63742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28468195"/>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7901147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348354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74B7-1071-4F73-BB25-127644C650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8F5350-11C5-4F12-97BE-C297267E070C}"/>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4" name="Footer Placeholder 3">
            <a:extLst>
              <a:ext uri="{FF2B5EF4-FFF2-40B4-BE49-F238E27FC236}">
                <a16:creationId xmlns:a16="http://schemas.microsoft.com/office/drawing/2014/main" id="{FDDFE638-94F4-4BE9-9CCE-0AB15D60039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910F7D-DFAA-42B1-9D80-BDCE80A8B822}"/>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35315077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1149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5445563"/>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888188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682733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874643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4154847"/>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15596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301591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1919551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0252102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3597B3-89E2-4282-879D-429DE659521A}"/>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3" name="Footer Placeholder 2">
            <a:extLst>
              <a:ext uri="{FF2B5EF4-FFF2-40B4-BE49-F238E27FC236}">
                <a16:creationId xmlns:a16="http://schemas.microsoft.com/office/drawing/2014/main" id="{F4794B62-7A3C-48DA-BDE5-A804053DEF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D8A8E5-9F73-43B9-B0B1-7ABCC4F458F1}"/>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31349168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1280581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01916108"/>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43655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206451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93277514"/>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28079646"/>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447037"/>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36358837"/>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4371670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9927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A4EA-1967-437E-9ABE-94F692665E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635000-2816-4468-BE7E-51240D20FF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7EECCA-C15D-47AE-A9C2-853A3491D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7B1AD7-B4E8-4E25-9E4C-E57763A4A5B2}"/>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6" name="Footer Placeholder 5">
            <a:extLst>
              <a:ext uri="{FF2B5EF4-FFF2-40B4-BE49-F238E27FC236}">
                <a16:creationId xmlns:a16="http://schemas.microsoft.com/office/drawing/2014/main" id="{DC5D2316-5800-4DC0-8AA8-960E95ECDA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A45C77-BE44-464A-9BDD-CEBE3B26DF28}"/>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22538206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15093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0E33-1A73-4CAA-81E8-4350F67F10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2EB84F-708A-472F-889F-B8D3081A5B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BB783E-E1B5-41E7-BD71-CF1C26E62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0BD73-4059-40F2-811C-8C4E5D8052A8}"/>
              </a:ext>
            </a:extLst>
          </p:cNvPr>
          <p:cNvSpPr>
            <a:spLocks noGrp="1"/>
          </p:cNvSpPr>
          <p:nvPr>
            <p:ph type="dt" sz="half" idx="10"/>
          </p:nvPr>
        </p:nvSpPr>
        <p:spPr/>
        <p:txBody>
          <a:bodyPr/>
          <a:lstStyle/>
          <a:p>
            <a:fld id="{86602FE7-83A4-401E-A01A-D45E934346F8}" type="datetimeFigureOut">
              <a:rPr lang="en-IN" smtClean="0"/>
              <a:t>14-07-2023</a:t>
            </a:fld>
            <a:endParaRPr lang="en-IN"/>
          </a:p>
        </p:txBody>
      </p:sp>
      <p:sp>
        <p:nvSpPr>
          <p:cNvPr id="6" name="Footer Placeholder 5">
            <a:extLst>
              <a:ext uri="{FF2B5EF4-FFF2-40B4-BE49-F238E27FC236}">
                <a16:creationId xmlns:a16="http://schemas.microsoft.com/office/drawing/2014/main" id="{554E3172-87EF-41E6-8338-42349AB2FA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587B64-E0D2-4D33-9B14-10184DBCBE2D}"/>
              </a:ext>
            </a:extLst>
          </p:cNvPr>
          <p:cNvSpPr>
            <a:spLocks noGrp="1"/>
          </p:cNvSpPr>
          <p:nvPr>
            <p:ph type="sldNum" sz="quarter" idx="12"/>
          </p:nvPr>
        </p:nvSpPr>
        <p:spPr/>
        <p:txBody>
          <a:bodyPr/>
          <a:lstStyle/>
          <a:p>
            <a:fld id="{C0D464ED-783C-4D1C-9A1E-D6869B92A87E}" type="slidenum">
              <a:rPr lang="en-IN" smtClean="0"/>
              <a:t>‹#›</a:t>
            </a:fld>
            <a:endParaRPr lang="en-IN"/>
          </a:p>
        </p:txBody>
      </p:sp>
    </p:spTree>
    <p:extLst>
      <p:ext uri="{BB962C8B-B14F-4D97-AF65-F5344CB8AC3E}">
        <p14:creationId xmlns:p14="http://schemas.microsoft.com/office/powerpoint/2010/main" val="425105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4.sv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3.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4.sv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4.sv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3.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image" Target="../media/image3.png"/><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1BD69D-AFA4-4D2C-B466-2E7B125A7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8CBBA3-60AD-4189-A158-1F67BE5220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E048FA-7F6A-4F00-B4BE-FF9D70AF4F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02FE7-83A4-401E-A01A-D45E934346F8}" type="datetimeFigureOut">
              <a:rPr lang="en-IN" smtClean="0"/>
              <a:t>14-07-2023</a:t>
            </a:fld>
            <a:endParaRPr lang="en-IN"/>
          </a:p>
        </p:txBody>
      </p:sp>
      <p:sp>
        <p:nvSpPr>
          <p:cNvPr id="5" name="Footer Placeholder 4">
            <a:extLst>
              <a:ext uri="{FF2B5EF4-FFF2-40B4-BE49-F238E27FC236}">
                <a16:creationId xmlns:a16="http://schemas.microsoft.com/office/drawing/2014/main" id="{7F684B80-AD50-4B4E-98DE-0493C6D2C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08012B-7E8B-442D-85C5-5C5380A0C6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464ED-783C-4D1C-9A1E-D6869B92A87E}" type="slidenum">
              <a:rPr lang="en-IN" smtClean="0"/>
              <a:t>‹#›</a:t>
            </a:fld>
            <a:endParaRPr lang="en-IN"/>
          </a:p>
        </p:txBody>
      </p:sp>
    </p:spTree>
    <p:extLst>
      <p:ext uri="{BB962C8B-B14F-4D97-AF65-F5344CB8AC3E}">
        <p14:creationId xmlns:p14="http://schemas.microsoft.com/office/powerpoint/2010/main" val="2801826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5636369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1630422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423727182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93280709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a:xfrm>
            <a:off x="895739" y="9338"/>
            <a:ext cx="11159412" cy="519289"/>
          </a:xfrm>
        </p:spPr>
        <p:txBody>
          <a:bodyPr>
            <a:normAutofit fontScale="92500"/>
          </a:bodyPr>
          <a:lstStyle/>
          <a:p>
            <a:pPr>
              <a:lnSpc>
                <a:spcPct val="90000"/>
              </a:lnSpc>
              <a:spcBef>
                <a:spcPts val="200"/>
              </a:spcBef>
              <a:spcAft>
                <a:spcPts val="2800"/>
              </a:spcAft>
            </a:pPr>
            <a:r>
              <a:rPr lang="en-US" sz="2400" dirty="0">
                <a:solidFill>
                  <a:schemeClr val="accent1">
                    <a:lumMod val="60000"/>
                    <a:lumOff val="40000"/>
                  </a:schemeClr>
                </a:solidFill>
                <a:effectLst/>
                <a:latin typeface="Arial Narrow" panose="020B0606020202030204" pitchFamily="34" charset="0"/>
                <a:ea typeface="Times New Roman" panose="02020603050405020304" pitchFamily="18" charset="0"/>
                <a:cs typeface="Times New Roman" panose="02020603050405020304" pitchFamily="18" charset="0"/>
              </a:rPr>
              <a:t>Perform the CRUD Operation(Post, Put, Get ,Delete) using Front-end(angular) and Back-end(SpringBoot).</a:t>
            </a:r>
            <a:endParaRPr lang="en-IN" sz="2400" dirty="0">
              <a:solidFill>
                <a:schemeClr val="accent1">
                  <a:lumMod val="60000"/>
                  <a:lumOff val="40000"/>
                </a:schemeClr>
              </a:solidFill>
              <a:effectLst/>
              <a:latin typeface="Arial Narrow" panose="020B0606020202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A2AADC-8879-9F4B-8A58-A78E2C658840}"/>
              </a:ext>
            </a:extLst>
          </p:cNvPr>
          <p:cNvSpPr txBox="1"/>
          <p:nvPr/>
        </p:nvSpPr>
        <p:spPr>
          <a:xfrm>
            <a:off x="1975556" y="6333067"/>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B372D22E-CAD9-264B-94DF-1C218A60C195}"/>
              </a:ext>
            </a:extLst>
          </p:cNvPr>
          <p:cNvSpPr txBox="1"/>
          <p:nvPr/>
        </p:nvSpPr>
        <p:spPr>
          <a:xfrm>
            <a:off x="1547636" y="6510488"/>
            <a:ext cx="1141466" cy="307777"/>
          </a:xfrm>
          <a:prstGeom prst="rect">
            <a:avLst/>
          </a:prstGeom>
          <a:noFill/>
        </p:spPr>
        <p:txBody>
          <a:bodyPr wrap="none" rtlCol="0">
            <a:spAutoFit/>
          </a:bodyPr>
          <a:lstStyle/>
          <a:p>
            <a:r>
              <a:rPr lang="en-US" sz="1400" dirty="0">
                <a:solidFill>
                  <a:srgbClr val="002060"/>
                </a:solidFill>
              </a:rPr>
              <a:t>CSR Initiative</a:t>
            </a:r>
          </a:p>
        </p:txBody>
      </p:sp>
      <p:sp>
        <p:nvSpPr>
          <p:cNvPr id="9" name="TextBox 1">
            <a:extLst>
              <a:ext uri="{FF2B5EF4-FFF2-40B4-BE49-F238E27FC236}">
                <a16:creationId xmlns:a16="http://schemas.microsoft.com/office/drawing/2014/main" id="{4DDBCEB3-CE1B-4B76-9016-394C446ED729}"/>
              </a:ext>
            </a:extLst>
          </p:cNvPr>
          <p:cNvSpPr txBox="1">
            <a:spLocks noChangeArrowheads="1"/>
          </p:cNvSpPr>
          <p:nvPr/>
        </p:nvSpPr>
        <p:spPr bwMode="auto">
          <a:xfrm>
            <a:off x="7142628" y="2263171"/>
            <a:ext cx="472363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rtl="0">
              <a:spcBef>
                <a:spcPts val="0"/>
              </a:spcBef>
              <a:spcAft>
                <a:spcPts val="0"/>
              </a:spcAft>
              <a:buNone/>
            </a:pPr>
            <a:r>
              <a:rPr lang="en-US" sz="2000" u="none" dirty="0">
                <a:solidFill>
                  <a:schemeClr val="lt1"/>
                </a:solidFill>
                <a:latin typeface="Times New Roman"/>
                <a:ea typeface="Times New Roman"/>
                <a:cs typeface="Times New Roman"/>
                <a:sym typeface="Times New Roman"/>
              </a:rPr>
              <a:t>Group </a:t>
            </a:r>
            <a:r>
              <a:rPr lang="en-US" sz="2000" dirty="0">
                <a:solidFill>
                  <a:schemeClr val="lt1"/>
                </a:solidFill>
                <a:latin typeface="Times New Roman"/>
                <a:ea typeface="Times New Roman"/>
                <a:cs typeface="Times New Roman"/>
                <a:sym typeface="Times New Roman"/>
              </a:rPr>
              <a:t>2</a:t>
            </a:r>
            <a:endParaRPr lang="en-US" sz="1600" dirty="0">
              <a:latin typeface="Times New Roman"/>
              <a:ea typeface="Times New Roman"/>
              <a:cs typeface="Times New Roman"/>
              <a:sym typeface="Times New Roman"/>
            </a:endParaRPr>
          </a:p>
          <a:p>
            <a:pPr marL="0" marR="0" lvl="0" indent="0" algn="l" rtl="0">
              <a:spcBef>
                <a:spcPts val="0"/>
              </a:spcBef>
              <a:spcAft>
                <a:spcPts val="0"/>
              </a:spcAft>
              <a:buNone/>
            </a:pPr>
            <a:r>
              <a:rPr lang="en-US" sz="2000" u="none" dirty="0">
                <a:solidFill>
                  <a:schemeClr val="lt1"/>
                </a:solidFill>
                <a:latin typeface="Times New Roman"/>
                <a:ea typeface="Times New Roman"/>
                <a:cs typeface="Times New Roman"/>
                <a:sym typeface="Times New Roman"/>
              </a:rPr>
              <a:t>Guide : </a:t>
            </a:r>
            <a:r>
              <a:rPr lang="en-US" sz="2000" u="none" dirty="0" err="1">
                <a:solidFill>
                  <a:schemeClr val="lt1"/>
                </a:solidFill>
                <a:latin typeface="Times New Roman"/>
                <a:ea typeface="Times New Roman"/>
                <a:cs typeface="Times New Roman"/>
                <a:sym typeface="Times New Roman"/>
              </a:rPr>
              <a:t>Shiwani</a:t>
            </a:r>
            <a:r>
              <a:rPr lang="en-US" sz="2000" u="none" dirty="0">
                <a:solidFill>
                  <a:schemeClr val="lt1"/>
                </a:solidFill>
                <a:latin typeface="Times New Roman"/>
                <a:ea typeface="Times New Roman"/>
                <a:cs typeface="Times New Roman"/>
                <a:sym typeface="Times New Roman"/>
              </a:rPr>
              <a:t> </a:t>
            </a:r>
            <a:r>
              <a:rPr lang="en-US" sz="2000" u="none" dirty="0" err="1">
                <a:solidFill>
                  <a:schemeClr val="lt1"/>
                </a:solidFill>
                <a:latin typeface="Times New Roman"/>
                <a:ea typeface="Times New Roman"/>
                <a:cs typeface="Times New Roman"/>
                <a:sym typeface="Times New Roman"/>
              </a:rPr>
              <a:t>Kumbhalkar</a:t>
            </a:r>
            <a:r>
              <a:rPr lang="en-US" sz="2000" u="none" dirty="0">
                <a:solidFill>
                  <a:schemeClr val="lt1"/>
                </a:solidFill>
                <a:latin typeface="Times New Roman"/>
                <a:ea typeface="Times New Roman"/>
                <a:cs typeface="Times New Roman"/>
                <a:sym typeface="Times New Roman"/>
              </a:rPr>
              <a:t> Ma’am</a:t>
            </a:r>
            <a:endParaRPr lang="en-US" sz="1600" dirty="0">
              <a:latin typeface="Times New Roman"/>
              <a:ea typeface="Times New Roman"/>
              <a:cs typeface="Times New Roman"/>
              <a:sym typeface="Times New Roman"/>
            </a:endParaRPr>
          </a:p>
          <a:p>
            <a:endParaRPr lang="en-IN" altLang="en-US" sz="2000" dirty="0">
              <a:solidFill>
                <a:schemeClr val="bg1"/>
              </a:solidFill>
            </a:endParaRPr>
          </a:p>
          <a:p>
            <a:pPr marL="0" marR="0" indent="0" algn="ctr" rtl="0" fontAlgn="b">
              <a:spcBef>
                <a:spcPts val="0"/>
              </a:spcBef>
              <a:spcAft>
                <a:spcPts val="0"/>
              </a:spcAft>
            </a:pPr>
            <a:r>
              <a:rPr lang="nl-NL" sz="2000" spc="-10" dirty="0">
                <a:solidFill>
                  <a:srgbClr val="FFFFFF"/>
                </a:solidFill>
                <a:latin typeface="Calibri"/>
                <a:cs typeface="Calibri"/>
              </a:rPr>
              <a:t>	</a:t>
            </a:r>
            <a:r>
              <a:rPr lang="en-US" sz="1800" b="0" i="0" u="none" strike="noStrike"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lang="en-US" sz="1800" b="0" i="0" u="none" strike="noStrike" dirty="0">
              <a:effectLst/>
              <a:latin typeface="Arial" panose="020B0604020202020204" pitchFamily="34" charset="0"/>
            </a:endParaRPr>
          </a:p>
          <a:p>
            <a:pPr marL="0" marR="0" indent="0" algn="l" rtl="0" fontAlgn="b">
              <a:spcBef>
                <a:spcPts val="0"/>
              </a:spcBef>
              <a:spcAft>
                <a:spcPts val="0"/>
              </a:spcAft>
            </a:pPr>
            <a:r>
              <a:rPr lang="en-US" sz="18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TC02022939          Vaishnavi Jadhav</a:t>
            </a:r>
            <a:endParaRPr lang="en-US" sz="1800" b="0" i="0" u="none" strike="noStrike" dirty="0">
              <a:effectLst/>
              <a:latin typeface="Arial" panose="020B0604020202020204" pitchFamily="34" charset="0"/>
            </a:endParaRPr>
          </a:p>
          <a:p>
            <a:pPr marL="0" marR="0" indent="0" algn="l" rtl="0" fontAlgn="b">
              <a:spcBef>
                <a:spcPts val="0"/>
              </a:spcBef>
              <a:spcAft>
                <a:spcPts val="0"/>
              </a:spcAft>
            </a:pPr>
            <a:r>
              <a:rPr lang="en-US" sz="18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TC02022905          Disha Rajendra </a:t>
            </a:r>
            <a:r>
              <a:rPr lang="en-US" sz="1800" b="0" i="0" u="none" strike="noStrike"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Tamore</a:t>
            </a:r>
            <a:endParaRPr lang="en-US" sz="1800" b="0" i="0" u="none" strike="noStrike" dirty="0">
              <a:effectLst/>
              <a:latin typeface="Arial" panose="020B0604020202020204" pitchFamily="34" charset="0"/>
            </a:endParaRPr>
          </a:p>
          <a:p>
            <a:pPr marL="0" marR="0" indent="0" algn="l" rtl="0" fontAlgn="b">
              <a:spcBef>
                <a:spcPts val="0"/>
              </a:spcBef>
              <a:spcAft>
                <a:spcPts val="0"/>
              </a:spcAft>
            </a:pPr>
            <a:r>
              <a:rPr lang="en-US" sz="18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TC02022903          Ankita Omprakash Yadav</a:t>
            </a:r>
            <a:endParaRPr lang="en-US" sz="1800" b="0" i="0" u="none" strike="noStrike" dirty="0">
              <a:effectLst/>
              <a:latin typeface="Arial" panose="020B0604020202020204" pitchFamily="34" charset="0"/>
            </a:endParaRPr>
          </a:p>
          <a:p>
            <a:pPr marL="0" marR="0" indent="0" algn="l" rtl="0" fontAlgn="b">
              <a:spcBef>
                <a:spcPts val="0"/>
              </a:spcBef>
              <a:spcAft>
                <a:spcPts val="0"/>
              </a:spcAft>
            </a:pPr>
            <a:r>
              <a:rPr lang="en-US" sz="18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TC02022933          Simran Sanjay </a:t>
            </a:r>
            <a:r>
              <a:rPr lang="en-US" sz="1800" b="0" i="0" u="none" strike="noStrike"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Sankhe</a:t>
            </a:r>
            <a:endParaRPr lang="en-US" sz="1800" b="0" i="0" u="none" strike="noStrike" dirty="0">
              <a:effectLst/>
              <a:latin typeface="Arial" panose="020B0604020202020204" pitchFamily="34" charset="0"/>
            </a:endParaRPr>
          </a:p>
          <a:p>
            <a:pPr marL="0" marR="0" indent="0" algn="l" rtl="0" fontAlgn="b">
              <a:spcBef>
                <a:spcPts val="0"/>
              </a:spcBef>
              <a:spcAft>
                <a:spcPts val="0"/>
              </a:spcAft>
            </a:pPr>
            <a:r>
              <a:rPr lang="en-US" sz="18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TC02022902          Aishwarya Rajesh Shinde</a:t>
            </a:r>
            <a:endParaRPr lang="en-US" sz="1800" b="0" i="0" u="none" strike="noStrike" dirty="0">
              <a:effectLst/>
              <a:latin typeface="Arial" panose="020B0604020202020204" pitchFamily="34" charset="0"/>
            </a:endParaRPr>
          </a:p>
          <a:p>
            <a:pPr marL="0" marR="0" indent="0" algn="l" rtl="0" fontAlgn="b">
              <a:spcBef>
                <a:spcPts val="0"/>
              </a:spcBef>
              <a:spcAft>
                <a:spcPts val="0"/>
              </a:spcAft>
            </a:pPr>
            <a:r>
              <a:rPr lang="en-US" sz="18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TC02022927          Priti Prem </a:t>
            </a:r>
            <a:r>
              <a:rPr lang="en-US" sz="1800" b="0" i="0" u="none" strike="noStrike"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Ghodke</a:t>
            </a:r>
            <a:endParaRPr lang="en-US" sz="1800" b="0" i="0" u="none" strike="noStrike" dirty="0">
              <a:effectLst/>
              <a:latin typeface="Arial" panose="020B0604020202020204" pitchFamily="34" charset="0"/>
            </a:endParaRPr>
          </a:p>
          <a:p>
            <a:pPr marL="0" marR="0" indent="0" algn="l" rtl="0" fontAlgn="b">
              <a:spcBef>
                <a:spcPts val="0"/>
              </a:spcBef>
              <a:spcAft>
                <a:spcPts val="0"/>
              </a:spcAft>
            </a:pPr>
            <a:r>
              <a:rPr lang="en-US" sz="18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TC02022932          Shubhangi </a:t>
            </a:r>
            <a:r>
              <a:rPr lang="en-US" sz="1800" b="0" i="0" u="none" strike="noStrike"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Ghorkhana</a:t>
            </a:r>
            <a:r>
              <a:rPr lang="en-US" sz="1800" b="0" i="0" u="none" strike="noStrike"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b="0" i="0" u="none" strike="noStrike" dirty="0">
              <a:effectLst/>
              <a:latin typeface="Arial" panose="020B0604020202020204" pitchFamily="34" charset="0"/>
            </a:endParaRPr>
          </a:p>
          <a:p>
            <a:pPr marL="0" marR="0" indent="0" algn="l" rtl="0" fontAlgn="b">
              <a:spcBef>
                <a:spcPts val="0"/>
              </a:spcBef>
              <a:spcAft>
                <a:spcPts val="0"/>
              </a:spcAft>
            </a:pPr>
            <a:r>
              <a:rPr lang="en-US" sz="1800" b="0" i="0" u="none" strike="noStrike"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TC02022917</a:t>
            </a:r>
            <a:r>
              <a:rPr lang="en-US" sz="1800" b="0" i="0" u="none" strike="noStrike" baseline="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Novina </a:t>
            </a:r>
            <a:r>
              <a:rPr lang="en-US" sz="1800" b="0" i="0" u="none" strike="noStrike" baseline="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Hareshwar</a:t>
            </a:r>
            <a:r>
              <a:rPr lang="en-US" sz="1800" b="0" i="0" u="none" strike="noStrike" baseline="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Koli</a:t>
            </a:r>
            <a:endParaRPr lang="en-US" sz="1800" b="0" i="0" u="none" strike="noStrike" dirty="0">
              <a:effectLst/>
              <a:latin typeface="Arial" panose="020B0604020202020204" pitchFamily="34" charset="0"/>
            </a:endParaRPr>
          </a:p>
          <a:p>
            <a:pPr marR="0" algn="l" rtl="0" fontAlgn="b">
              <a:spcBef>
                <a:spcPts val="0"/>
              </a:spcBef>
              <a:spcAft>
                <a:spcPts val="0"/>
              </a:spcAft>
            </a:pPr>
            <a:br>
              <a:rPr lang="en-IN"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en-IN" sz="1800" b="0" i="0" u="none" strike="noStrike" dirty="0">
              <a:effectLst/>
              <a:latin typeface="Arial" panose="020B0604020202020204" pitchFamily="34" charset="0"/>
            </a:endParaRPr>
          </a:p>
          <a:p>
            <a:endParaRPr lang="en-IN" altLang="en-US" sz="2000" dirty="0">
              <a:solidFill>
                <a:schemeClr val="bg1"/>
              </a:solidFill>
            </a:endParaRPr>
          </a:p>
        </p:txBody>
      </p:sp>
      <p:pic>
        <p:nvPicPr>
          <p:cNvPr id="5" name="Picture 4">
            <a:extLst>
              <a:ext uri="{FF2B5EF4-FFF2-40B4-BE49-F238E27FC236}">
                <a16:creationId xmlns:a16="http://schemas.microsoft.com/office/drawing/2014/main" id="{673E9567-F7DD-562C-CF88-8D003CB663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15005"/>
            <a:ext cx="4723638" cy="1322184"/>
          </a:xfrm>
          <a:prstGeom prst="rect">
            <a:avLst/>
          </a:prstGeom>
        </p:spPr>
      </p:pic>
      <p:sp>
        <p:nvSpPr>
          <p:cNvPr id="4" name="Text Placeholder 5">
            <a:extLst>
              <a:ext uri="{FF2B5EF4-FFF2-40B4-BE49-F238E27FC236}">
                <a16:creationId xmlns:a16="http://schemas.microsoft.com/office/drawing/2014/main" id="{C1AB94B2-0088-4B79-3737-A74426DD70B5}"/>
              </a:ext>
            </a:extLst>
          </p:cNvPr>
          <p:cNvSpPr txBox="1">
            <a:spLocks/>
          </p:cNvSpPr>
          <p:nvPr/>
        </p:nvSpPr>
        <p:spPr>
          <a:xfrm>
            <a:off x="6867420" y="1312171"/>
            <a:ext cx="4208106" cy="519289"/>
          </a:xfrm>
          <a:prstGeom prst="rect">
            <a:avLst/>
          </a:prstGeom>
        </p:spPr>
        <p:txBody>
          <a:bodyPr vert="horz" lIns="91440" tIns="45720" rIns="91440" bIns="45720" rtlCol="0" anchor="b">
            <a:normAutofit fontScale="92500"/>
          </a:bodyPr>
          <a:lstStyle>
            <a:lvl1pPr marL="0" indent="0" algn="r" defTabSz="914400" rtl="0" eaLnBrk="1" latinLnBrk="0" hangingPunct="1">
              <a:lnSpc>
                <a:spcPts val="3000"/>
              </a:lnSpc>
              <a:spcBef>
                <a:spcPts val="1000"/>
              </a:spcBef>
              <a:buFont typeface="Arial" panose="020B0604020202020204" pitchFamily="34" charset="0"/>
              <a:buNone/>
              <a:defRPr sz="2600" kern="1200">
                <a:solidFill>
                  <a:schemeClr val="accent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6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200"/>
              </a:spcBef>
              <a:spcAft>
                <a:spcPts val="2800"/>
              </a:spcAft>
            </a:pPr>
            <a:r>
              <a:rPr lang="en-US" sz="2400" dirty="0">
                <a:solidFill>
                  <a:schemeClr val="accent1">
                    <a:lumMod val="60000"/>
                    <a:lumOff val="40000"/>
                  </a:schemeClr>
                </a:solidFill>
                <a:latin typeface="Arial Narrow" panose="020B0606020202030204" pitchFamily="34" charset="0"/>
                <a:ea typeface="Times New Roman" panose="02020603050405020304" pitchFamily="18" charset="0"/>
                <a:cs typeface="Times New Roman" panose="02020603050405020304" pitchFamily="18" charset="0"/>
              </a:rPr>
              <a:t>Project Name : Medicine Dashboard</a:t>
            </a:r>
            <a:endParaRPr lang="en-IN" sz="2400" dirty="0">
              <a:solidFill>
                <a:schemeClr val="accent1">
                  <a:lumMod val="60000"/>
                  <a:lumOff val="40000"/>
                </a:schemeClr>
              </a:solidFill>
              <a:latin typeface="Arial Narrow" panose="020B0606020202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4B5A07A1-C49C-3127-FCB3-995B1D770F9B}"/>
              </a:ext>
            </a:extLst>
          </p:cNvPr>
          <p:cNvSpPr txBox="1">
            <a:spLocks noChangeArrowheads="1"/>
          </p:cNvSpPr>
          <p:nvPr/>
        </p:nvSpPr>
        <p:spPr bwMode="auto">
          <a:xfrm>
            <a:off x="215999" y="316239"/>
            <a:ext cx="9728102" cy="2245986"/>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endParaRPr lang="en-IN" sz="2000" dirty="0">
              <a:effectLst/>
              <a:latin typeface="Arial Narrow" panose="020B0606020202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F5B976C-B9FE-9204-4144-73C54181EBF6}"/>
              </a:ext>
            </a:extLst>
          </p:cNvPr>
          <p:cNvSpPr txBox="1"/>
          <p:nvPr/>
        </p:nvSpPr>
        <p:spPr>
          <a:xfrm>
            <a:off x="3524250" y="2095500"/>
            <a:ext cx="4972050" cy="156966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9600" dirty="0">
                <a:latin typeface="Arial Narrow" panose="020B0606020202030204" pitchFamily="34" charset="0"/>
              </a:rPr>
              <a:t>Thank You</a:t>
            </a:r>
          </a:p>
        </p:txBody>
      </p:sp>
    </p:spTree>
    <p:extLst>
      <p:ext uri="{BB962C8B-B14F-4D97-AF65-F5344CB8AC3E}">
        <p14:creationId xmlns:p14="http://schemas.microsoft.com/office/powerpoint/2010/main" val="151928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3126C3-8978-B3C1-A0AA-D802E2E0BD99}"/>
              </a:ext>
            </a:extLst>
          </p:cNvPr>
          <p:cNvSpPr txBox="1"/>
          <p:nvPr/>
        </p:nvSpPr>
        <p:spPr>
          <a:xfrm>
            <a:off x="149903" y="131334"/>
            <a:ext cx="4901782" cy="1538883"/>
          </a:xfrm>
          <a:prstGeom prst="rect">
            <a:avLst/>
          </a:prstGeom>
          <a:solidFill>
            <a:schemeClr val="accent1">
              <a:lumMod val="20000"/>
              <a:lumOff val="80000"/>
            </a:schemeClr>
          </a:solidFill>
          <a:ln>
            <a:solidFill>
              <a:schemeClr val="tx1"/>
            </a:solidFill>
          </a:ln>
        </p:spPr>
        <p:txBody>
          <a:bodyPr wrap="square" rtlCol="0">
            <a:spAutoFit/>
          </a:bodyPr>
          <a:lstStyle/>
          <a:p>
            <a:pPr rtl="0">
              <a:spcBef>
                <a:spcPts val="0"/>
              </a:spcBef>
              <a:spcAft>
                <a:spcPts val="0"/>
              </a:spcAft>
            </a:pPr>
            <a:r>
              <a:rPr lang="en-US" sz="1900" b="1" i="0" u="none" strike="noStrike" dirty="0">
                <a:solidFill>
                  <a:srgbClr val="524C43"/>
                </a:solidFill>
                <a:effectLst/>
                <a:latin typeface="Libre Franklin" pitchFamily="2" charset="0"/>
              </a:rPr>
              <a:t> </a:t>
            </a:r>
            <a:r>
              <a:rPr lang="en-US" sz="2000" i="0" u="none" strike="noStrike" dirty="0">
                <a:solidFill>
                  <a:srgbClr val="524C43"/>
                </a:solidFill>
                <a:effectLst/>
                <a:latin typeface="Libre Franklin" pitchFamily="2" charset="0"/>
              </a:rPr>
              <a:t>Backend</a:t>
            </a:r>
            <a:endParaRPr lang="en-US" dirty="0"/>
          </a:p>
          <a:p>
            <a:pPr rtl="0">
              <a:spcBef>
                <a:spcPts val="0"/>
              </a:spcBef>
              <a:spcAft>
                <a:spcPts val="0"/>
              </a:spcAft>
            </a:pPr>
            <a:r>
              <a:rPr lang="en-US" sz="1800" i="0" u="none" strike="noStrike" dirty="0">
                <a:solidFill>
                  <a:srgbClr val="524C43"/>
                </a:solidFill>
                <a:effectLst/>
                <a:latin typeface="Libre Franklin" pitchFamily="2" charset="0"/>
              </a:rPr>
              <a:t>Tools</a:t>
            </a:r>
            <a:endParaRPr lang="en-US" dirty="0">
              <a:solidFill>
                <a:srgbClr val="524C43"/>
              </a:solidFill>
              <a:latin typeface="Arial" panose="020B0604020202020204" pitchFamily="34" charset="0"/>
            </a:endParaRPr>
          </a:p>
          <a:p>
            <a:pPr marL="285750" indent="-285750" rtl="0">
              <a:spcBef>
                <a:spcPts val="0"/>
              </a:spcBef>
              <a:spcAft>
                <a:spcPts val="0"/>
              </a:spcAft>
              <a:buFont typeface="Arial" panose="020B0604020202020204" pitchFamily="34" charset="0"/>
              <a:buChar char="•"/>
            </a:pPr>
            <a:r>
              <a:rPr lang="en-US" sz="1400" i="0" u="none" strike="noStrike" dirty="0">
                <a:solidFill>
                  <a:srgbClr val="524C43"/>
                </a:solidFill>
                <a:effectLst/>
                <a:latin typeface="Libre Franklin" pitchFamily="2" charset="0"/>
              </a:rPr>
              <a:t>Eclipse IDE</a:t>
            </a:r>
            <a:endParaRPr lang="en-US" sz="1400" dirty="0">
              <a:solidFill>
                <a:srgbClr val="524C43"/>
              </a:solidFill>
              <a:latin typeface="Arial" panose="020B0604020202020204" pitchFamily="34" charset="0"/>
            </a:endParaRPr>
          </a:p>
          <a:p>
            <a:pPr marL="285750" indent="-285750" rtl="0">
              <a:spcBef>
                <a:spcPts val="0"/>
              </a:spcBef>
              <a:spcAft>
                <a:spcPts val="0"/>
              </a:spcAft>
              <a:buFont typeface="Arial" panose="020B0604020202020204" pitchFamily="34" charset="0"/>
              <a:buChar char="•"/>
            </a:pPr>
            <a:r>
              <a:rPr lang="en-US" sz="1400" i="0" u="none" strike="noStrike" dirty="0">
                <a:solidFill>
                  <a:srgbClr val="524C43"/>
                </a:solidFill>
                <a:effectLst/>
                <a:latin typeface="Libre Franklin" pitchFamily="2" charset="0"/>
              </a:rPr>
              <a:t>MYSQL DB</a:t>
            </a:r>
            <a:endParaRPr lang="en-US" sz="1400" dirty="0">
              <a:solidFill>
                <a:srgbClr val="524C43"/>
              </a:solidFill>
              <a:latin typeface="Arial" panose="020B0604020202020204" pitchFamily="34" charset="0"/>
            </a:endParaRPr>
          </a:p>
          <a:p>
            <a:pPr marL="285750" indent="-285750" rtl="0">
              <a:spcBef>
                <a:spcPts val="0"/>
              </a:spcBef>
              <a:spcAft>
                <a:spcPts val="0"/>
              </a:spcAft>
              <a:buFont typeface="Arial" panose="020B0604020202020204" pitchFamily="34" charset="0"/>
              <a:buChar char="•"/>
            </a:pPr>
            <a:r>
              <a:rPr lang="en-US" sz="1400" i="0" u="none" strike="noStrike" dirty="0">
                <a:solidFill>
                  <a:srgbClr val="524C43"/>
                </a:solidFill>
                <a:effectLst/>
                <a:latin typeface="Libre Franklin" pitchFamily="2" charset="0"/>
              </a:rPr>
              <a:t>POSTMAN</a:t>
            </a:r>
          </a:p>
          <a:p>
            <a:pPr rtl="0">
              <a:spcBef>
                <a:spcPts val="0"/>
              </a:spcBef>
              <a:spcAft>
                <a:spcPts val="0"/>
              </a:spcAft>
            </a:pPr>
            <a:endParaRPr lang="en-US" sz="1400" i="0" u="none" strike="noStrike" dirty="0">
              <a:solidFill>
                <a:srgbClr val="524C43"/>
              </a:solidFill>
              <a:effectLst/>
              <a:latin typeface="Arial" panose="020B0604020202020204" pitchFamily="34" charset="0"/>
            </a:endParaRPr>
          </a:p>
        </p:txBody>
      </p:sp>
      <p:sp>
        <p:nvSpPr>
          <p:cNvPr id="8" name="TextBox 7">
            <a:extLst>
              <a:ext uri="{FF2B5EF4-FFF2-40B4-BE49-F238E27FC236}">
                <a16:creationId xmlns:a16="http://schemas.microsoft.com/office/drawing/2014/main" id="{EBF28804-89C5-3819-FC5B-3CCC3D433B0A}"/>
              </a:ext>
            </a:extLst>
          </p:cNvPr>
          <p:cNvSpPr txBox="1"/>
          <p:nvPr/>
        </p:nvSpPr>
        <p:spPr>
          <a:xfrm>
            <a:off x="342900" y="2019475"/>
            <a:ext cx="5244403" cy="4770537"/>
          </a:xfrm>
          <a:prstGeom prst="rect">
            <a:avLst/>
          </a:prstGeom>
          <a:solidFill>
            <a:schemeClr val="accent1">
              <a:lumMod val="20000"/>
              <a:lumOff val="80000"/>
            </a:schemeClr>
          </a:solidFill>
          <a:ln>
            <a:solidFill>
              <a:schemeClr val="tx1"/>
            </a:solidFill>
          </a:ln>
        </p:spPr>
        <p:txBody>
          <a:bodyPr wrap="square" rtlCol="0">
            <a:spAutoFit/>
          </a:bodyPr>
          <a:lstStyle/>
          <a:p>
            <a:r>
              <a:rPr lang="en-IN" sz="1600" dirty="0">
                <a:latin typeface="Arial Narrow" panose="020B0606020202030204" pitchFamily="34" charset="0"/>
              </a:rPr>
              <a:t>STS</a:t>
            </a:r>
          </a:p>
          <a:p>
            <a:pPr marL="285750" indent="-285750">
              <a:buFont typeface="Arial" panose="020B0604020202020204" pitchFamily="34" charset="0"/>
              <a:buChar char="•"/>
            </a:pPr>
            <a:r>
              <a:rPr lang="en-IN" sz="1600" dirty="0">
                <a:latin typeface="Arial Narrow" panose="020B0606020202030204" pitchFamily="34" charset="0"/>
              </a:rPr>
              <a:t>Spring Boot for implementing a RESTful backend,</a:t>
            </a:r>
          </a:p>
          <a:p>
            <a:r>
              <a:rPr lang="en-IN" sz="1600" dirty="0">
                <a:latin typeface="Arial Narrow" panose="020B0606020202030204" pitchFamily="34" charset="0"/>
              </a:rPr>
              <a:t>      and Angular for creating a Java Base frontend.</a:t>
            </a:r>
          </a:p>
          <a:p>
            <a:pPr marL="285750" indent="-285750">
              <a:buFont typeface="Arial" panose="020B0604020202020204" pitchFamily="34" charset="0"/>
              <a:buChar char="•"/>
            </a:pPr>
            <a:r>
              <a:rPr lang="en-IN" sz="1600" dirty="0">
                <a:latin typeface="Arial Narrow" panose="020B0606020202030204" pitchFamily="34" charset="0"/>
              </a:rPr>
              <a:t>We are creating spring starter web project in which we add dependencies which is required for project </a:t>
            </a:r>
          </a:p>
          <a:p>
            <a:r>
              <a:rPr lang="en-IN" sz="1600" dirty="0">
                <a:latin typeface="Arial Narrow" panose="020B0606020202030204" pitchFamily="34" charset="0"/>
              </a:rPr>
              <a:t>MySQL </a:t>
            </a:r>
          </a:p>
          <a:p>
            <a:pPr marL="285750" indent="-285750">
              <a:buFont typeface="Arial" panose="020B0604020202020204" pitchFamily="34" charset="0"/>
              <a:buChar char="•"/>
            </a:pPr>
            <a:r>
              <a:rPr lang="en-IN" sz="1600" dirty="0">
                <a:latin typeface="Arial Narrow" panose="020B0606020202030204" pitchFamily="34" charset="0"/>
              </a:rPr>
              <a:t>Give details of MySQL server in application.properties and </a:t>
            </a:r>
            <a:r>
              <a:rPr lang="en-IN" sz="1600" dirty="0" err="1">
                <a:latin typeface="Arial Narrow" panose="020B0606020202030204" pitchFamily="34" charset="0"/>
              </a:rPr>
              <a:t>url</a:t>
            </a:r>
            <a:r>
              <a:rPr lang="en-IN" sz="1600" dirty="0">
                <a:latin typeface="Arial Narrow" panose="020B0606020202030204" pitchFamily="34" charset="0"/>
              </a:rPr>
              <a:t> for project (URL=jdbc:mysql://localhost:3306/</a:t>
            </a:r>
            <a:r>
              <a:rPr lang="en-IN" sz="1600" dirty="0" err="1">
                <a:latin typeface="Arial Narrow" panose="020B0606020202030204" pitchFamily="34" charset="0"/>
              </a:rPr>
              <a:t>medicinedashboard</a:t>
            </a:r>
            <a:r>
              <a:rPr lang="en-IN" sz="1600" dirty="0">
                <a:latin typeface="Arial Narrow" panose="020B0606020202030204" pitchFamily="34" charset="0"/>
              </a:rPr>
              <a:t>) </a:t>
            </a:r>
          </a:p>
          <a:p>
            <a:pPr marL="285750" indent="-285750">
              <a:buFont typeface="Arial" panose="020B0604020202020204" pitchFamily="34" charset="0"/>
              <a:buChar char="•"/>
            </a:pPr>
            <a:r>
              <a:rPr lang="en-IN" sz="1600" dirty="0" err="1">
                <a:latin typeface="Arial Narrow" panose="020B0606020202030204" pitchFamily="34" charset="0"/>
              </a:rPr>
              <a:t>spring.datasource.username</a:t>
            </a:r>
            <a:r>
              <a:rPr lang="en-IN" sz="1600" dirty="0">
                <a:latin typeface="Arial Narrow" panose="020B0606020202030204" pitchFamily="34" charset="0"/>
              </a:rPr>
              <a:t>=root</a:t>
            </a:r>
          </a:p>
          <a:p>
            <a:pPr marL="285750" indent="-285750">
              <a:buFont typeface="Arial" panose="020B0604020202020204" pitchFamily="34" charset="0"/>
              <a:buChar char="•"/>
            </a:pPr>
            <a:r>
              <a:rPr lang="en-IN" sz="1600" dirty="0">
                <a:latin typeface="Arial Narrow" panose="020B0606020202030204" pitchFamily="34" charset="0"/>
              </a:rPr>
              <a:t>spring.datasource.password=Admin</a:t>
            </a:r>
          </a:p>
          <a:p>
            <a:pPr marL="285750" indent="-285750">
              <a:buFont typeface="Arial" panose="020B0604020202020204" pitchFamily="34" charset="0"/>
              <a:buChar char="•"/>
            </a:pPr>
            <a:r>
              <a:rPr lang="en-IN" sz="1600" dirty="0">
                <a:latin typeface="Arial Narrow" panose="020B0606020202030204" pitchFamily="34" charset="0"/>
              </a:rPr>
              <a:t>Run the project and check whether data from SQL is fetched </a:t>
            </a:r>
          </a:p>
          <a:p>
            <a:r>
              <a:rPr lang="en-IN" sz="1600" dirty="0">
                <a:latin typeface="Arial Narrow" panose="020B0606020202030204" pitchFamily="34" charset="0"/>
              </a:rPr>
              <a:t>Postman</a:t>
            </a:r>
          </a:p>
          <a:p>
            <a:pPr marL="285750" indent="-285750">
              <a:buFont typeface="Arial" panose="020B0604020202020204" pitchFamily="34" charset="0"/>
              <a:buChar char="•"/>
            </a:pPr>
            <a:r>
              <a:rPr lang="en-IN" sz="1600" dirty="0">
                <a:latin typeface="Arial Narrow" panose="020B0606020202030204" pitchFamily="34" charset="0"/>
              </a:rPr>
              <a:t>Send data to SQL by using Postman and Spring Boot</a:t>
            </a:r>
          </a:p>
          <a:p>
            <a:pPr marL="285750" indent="-285750">
              <a:buFont typeface="Arial" panose="020B0604020202020204" pitchFamily="34" charset="0"/>
              <a:buChar char="•"/>
            </a:pPr>
            <a:r>
              <a:rPr lang="en-IN" sz="1600" dirty="0">
                <a:latin typeface="Arial Narrow" panose="020B0606020202030204" pitchFamily="34" charset="0"/>
              </a:rPr>
              <a:t>CRUD operation implement </a:t>
            </a:r>
          </a:p>
          <a:p>
            <a:pPr marL="742950" lvl="1" indent="-285750">
              <a:buFont typeface="Arial" panose="020B0604020202020204" pitchFamily="34" charset="0"/>
              <a:buChar char="•"/>
            </a:pPr>
            <a:r>
              <a:rPr lang="en-IN" sz="1600" b="0" i="0" dirty="0">
                <a:solidFill>
                  <a:srgbClr val="212121"/>
                </a:solidFill>
                <a:effectLst/>
                <a:latin typeface="Arial Narrow" panose="020B0606020202030204" pitchFamily="34" charset="0"/>
              </a:rPr>
              <a:t>To Post : localhost:8080/</a:t>
            </a:r>
            <a:r>
              <a:rPr lang="en-IN" sz="1600" b="0" i="0" dirty="0" err="1">
                <a:solidFill>
                  <a:srgbClr val="212121"/>
                </a:solidFill>
                <a:effectLst/>
                <a:latin typeface="Arial Narrow" panose="020B0606020202030204" pitchFamily="34" charset="0"/>
              </a:rPr>
              <a:t>registerMedicine</a:t>
            </a:r>
            <a:endParaRPr lang="en-IN" sz="1600" b="0" i="0" dirty="0">
              <a:solidFill>
                <a:srgbClr val="212121"/>
              </a:solidFill>
              <a:effectLst/>
              <a:latin typeface="Arial Narrow" panose="020B0606020202030204" pitchFamily="34" charset="0"/>
            </a:endParaRPr>
          </a:p>
          <a:p>
            <a:pPr marL="742950" lvl="1" indent="-285750">
              <a:buFont typeface="Arial" panose="020B0604020202020204" pitchFamily="34" charset="0"/>
              <a:buChar char="•"/>
            </a:pPr>
            <a:r>
              <a:rPr lang="en-IN" sz="1600" dirty="0">
                <a:solidFill>
                  <a:srgbClr val="212121"/>
                </a:solidFill>
                <a:latin typeface="Arial Narrow" panose="020B0606020202030204" pitchFamily="34" charset="0"/>
              </a:rPr>
              <a:t>To retrieve data : </a:t>
            </a:r>
            <a:r>
              <a:rPr lang="en-IN" sz="1600" b="0" i="0" dirty="0">
                <a:solidFill>
                  <a:srgbClr val="212121"/>
                </a:solidFill>
                <a:effectLst/>
                <a:latin typeface="Arial Narrow" panose="020B0606020202030204" pitchFamily="34" charset="0"/>
              </a:rPr>
              <a:t>localhost:8080/</a:t>
            </a:r>
            <a:r>
              <a:rPr lang="en-IN" sz="1600" dirty="0" err="1">
                <a:solidFill>
                  <a:srgbClr val="212121"/>
                </a:solidFill>
                <a:latin typeface="Arial Narrow" panose="020B0606020202030204" pitchFamily="34" charset="0"/>
              </a:rPr>
              <a:t>retrieve</a:t>
            </a:r>
            <a:r>
              <a:rPr lang="en-IN" sz="1600" b="0" i="0" dirty="0" err="1">
                <a:solidFill>
                  <a:srgbClr val="212121"/>
                </a:solidFill>
                <a:effectLst/>
                <a:latin typeface="Arial Narrow" panose="020B0606020202030204" pitchFamily="34" charset="0"/>
              </a:rPr>
              <a:t>Medicine</a:t>
            </a:r>
            <a:endParaRPr lang="en-IN" sz="1600" b="0" i="0" dirty="0">
              <a:solidFill>
                <a:srgbClr val="212121"/>
              </a:solidFill>
              <a:effectLst/>
              <a:latin typeface="Arial Narrow" panose="020B0606020202030204" pitchFamily="34" charset="0"/>
            </a:endParaRPr>
          </a:p>
          <a:p>
            <a:pPr marL="742950" lvl="1" indent="-285750">
              <a:buFont typeface="Arial" panose="020B0604020202020204" pitchFamily="34" charset="0"/>
              <a:buChar char="•"/>
            </a:pPr>
            <a:r>
              <a:rPr lang="en-IN" sz="1600" dirty="0">
                <a:solidFill>
                  <a:srgbClr val="212121"/>
                </a:solidFill>
                <a:latin typeface="Arial Narrow" panose="020B0606020202030204" pitchFamily="34" charset="0"/>
              </a:rPr>
              <a:t>To Delete data : </a:t>
            </a:r>
            <a:r>
              <a:rPr lang="en-IN" sz="1600" b="0" i="0" dirty="0">
                <a:solidFill>
                  <a:srgbClr val="212121"/>
                </a:solidFill>
                <a:effectLst/>
                <a:latin typeface="Arial Narrow" panose="020B0606020202030204" pitchFamily="34" charset="0"/>
              </a:rPr>
              <a:t>localhost:8080/</a:t>
            </a:r>
            <a:r>
              <a:rPr lang="en-IN" sz="1600" b="0" i="0" dirty="0" err="1">
                <a:solidFill>
                  <a:srgbClr val="212121"/>
                </a:solidFill>
                <a:effectLst/>
                <a:latin typeface="Arial Narrow" panose="020B0606020202030204" pitchFamily="34" charset="0"/>
              </a:rPr>
              <a:t>deleteMedicine</a:t>
            </a:r>
            <a:r>
              <a:rPr lang="en-IN" sz="1600" b="0" i="0" dirty="0">
                <a:solidFill>
                  <a:srgbClr val="212121"/>
                </a:solidFill>
                <a:effectLst/>
                <a:latin typeface="Arial Narrow" panose="020B0606020202030204" pitchFamily="34" charset="0"/>
              </a:rPr>
              <a:t>/id=5</a:t>
            </a:r>
          </a:p>
          <a:p>
            <a:pPr marL="742950" lvl="1" indent="-285750">
              <a:buFont typeface="Arial" panose="020B0604020202020204" pitchFamily="34" charset="0"/>
              <a:buChar char="•"/>
            </a:pPr>
            <a:r>
              <a:rPr lang="en-IN" sz="1600" dirty="0">
                <a:solidFill>
                  <a:srgbClr val="212121"/>
                </a:solidFill>
                <a:latin typeface="Arial Narrow" panose="020B0606020202030204" pitchFamily="34" charset="0"/>
              </a:rPr>
              <a:t>To Update data : </a:t>
            </a:r>
            <a:r>
              <a:rPr lang="en-IN" sz="1600" b="0" i="0" dirty="0">
                <a:solidFill>
                  <a:srgbClr val="212121"/>
                </a:solidFill>
                <a:effectLst/>
                <a:latin typeface="Arial Narrow" panose="020B0606020202030204" pitchFamily="34" charset="0"/>
              </a:rPr>
              <a:t>localhost:8080/</a:t>
            </a:r>
            <a:r>
              <a:rPr lang="en-IN" sz="1600" b="0" i="0" dirty="0" err="1">
                <a:solidFill>
                  <a:srgbClr val="212121"/>
                </a:solidFill>
                <a:effectLst/>
                <a:latin typeface="Arial Narrow" panose="020B0606020202030204" pitchFamily="34" charset="0"/>
              </a:rPr>
              <a:t>updateMedicine</a:t>
            </a:r>
            <a:endParaRPr lang="en-IN" sz="1600" b="0" i="0" dirty="0">
              <a:solidFill>
                <a:srgbClr val="212121"/>
              </a:solidFill>
              <a:effectLst/>
              <a:latin typeface="Arial Narrow" panose="020B0606020202030204" pitchFamily="34" charset="0"/>
            </a:endParaRPr>
          </a:p>
          <a:p>
            <a:endParaRPr lang="en-IN" sz="1600" dirty="0">
              <a:latin typeface="Arial Narrow" panose="020B0606020202030204" pitchFamily="34" charset="0"/>
            </a:endParaRPr>
          </a:p>
        </p:txBody>
      </p:sp>
      <p:sp>
        <p:nvSpPr>
          <p:cNvPr id="12" name="Arrow: Right 11">
            <a:extLst>
              <a:ext uri="{FF2B5EF4-FFF2-40B4-BE49-F238E27FC236}">
                <a16:creationId xmlns:a16="http://schemas.microsoft.com/office/drawing/2014/main" id="{42BDB1A6-B0BE-5CBF-87D1-E82F3A4365B4}"/>
              </a:ext>
            </a:extLst>
          </p:cNvPr>
          <p:cNvSpPr/>
          <p:nvPr/>
        </p:nvSpPr>
        <p:spPr>
          <a:xfrm>
            <a:off x="5587302" y="5453440"/>
            <a:ext cx="1198587" cy="523875"/>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Arial Narrow" panose="020B0606020202030204" pitchFamily="34" charset="0"/>
              </a:rPr>
              <a:t>Postman</a:t>
            </a:r>
          </a:p>
        </p:txBody>
      </p:sp>
      <p:pic>
        <p:nvPicPr>
          <p:cNvPr id="16" name="Picture 15">
            <a:extLst>
              <a:ext uri="{FF2B5EF4-FFF2-40B4-BE49-F238E27FC236}">
                <a16:creationId xmlns:a16="http://schemas.microsoft.com/office/drawing/2014/main" id="{CA8125EE-49A2-30B2-00B0-9CD81E2376C2}"/>
              </a:ext>
            </a:extLst>
          </p:cNvPr>
          <p:cNvPicPr>
            <a:picLocks noChangeAspect="1"/>
          </p:cNvPicPr>
          <p:nvPr/>
        </p:nvPicPr>
        <p:blipFill>
          <a:blip r:embed="rId2"/>
          <a:stretch>
            <a:fillRect/>
          </a:stretch>
        </p:blipFill>
        <p:spPr>
          <a:xfrm>
            <a:off x="6785890" y="5078963"/>
            <a:ext cx="4571778" cy="1756470"/>
          </a:xfrm>
          <a:prstGeom prst="rect">
            <a:avLst/>
          </a:prstGeom>
          <a:ln>
            <a:solidFill>
              <a:schemeClr val="tx1"/>
            </a:solidFill>
          </a:ln>
        </p:spPr>
      </p:pic>
      <p:sp>
        <p:nvSpPr>
          <p:cNvPr id="18" name="Arrow: Right 17">
            <a:extLst>
              <a:ext uri="{FF2B5EF4-FFF2-40B4-BE49-F238E27FC236}">
                <a16:creationId xmlns:a16="http://schemas.microsoft.com/office/drawing/2014/main" id="{4DA4BFEB-02E6-360A-0A8D-67EF12C801F6}"/>
              </a:ext>
            </a:extLst>
          </p:cNvPr>
          <p:cNvSpPr/>
          <p:nvPr/>
        </p:nvSpPr>
        <p:spPr>
          <a:xfrm>
            <a:off x="5587303" y="3428999"/>
            <a:ext cx="860902" cy="523875"/>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Arial Narrow" panose="020B0606020202030204" pitchFamily="34" charset="0"/>
              </a:rPr>
              <a:t>MySQL</a:t>
            </a:r>
          </a:p>
        </p:txBody>
      </p:sp>
      <p:sp>
        <p:nvSpPr>
          <p:cNvPr id="23" name="TextBox 22">
            <a:extLst>
              <a:ext uri="{FF2B5EF4-FFF2-40B4-BE49-F238E27FC236}">
                <a16:creationId xmlns:a16="http://schemas.microsoft.com/office/drawing/2014/main" id="{74776D85-23B0-D865-21B7-E7062193BAD9}"/>
              </a:ext>
            </a:extLst>
          </p:cNvPr>
          <p:cNvSpPr txBox="1"/>
          <p:nvPr/>
        </p:nvSpPr>
        <p:spPr>
          <a:xfrm>
            <a:off x="8577893" y="1864642"/>
            <a:ext cx="987771" cy="369332"/>
          </a:xfrm>
          <a:prstGeom prst="rect">
            <a:avLst/>
          </a:prstGeom>
          <a:solidFill>
            <a:schemeClr val="accent1">
              <a:lumMod val="20000"/>
              <a:lumOff val="80000"/>
            </a:schemeClr>
          </a:solidFill>
          <a:ln>
            <a:solidFill>
              <a:schemeClr val="tx1"/>
            </a:solidFill>
          </a:ln>
          <a:effectLst>
            <a:outerShdw blurRad="50800" dist="38100" dir="5400000" algn="t" rotWithShape="0">
              <a:prstClr val="black">
                <a:alpha val="40000"/>
              </a:prstClr>
            </a:outerShdw>
          </a:effectLst>
        </p:spPr>
        <p:txBody>
          <a:bodyPr wrap="none" rtlCol="0">
            <a:spAutoFit/>
          </a:bodyPr>
          <a:lstStyle/>
          <a:p>
            <a:r>
              <a:rPr lang="en-IN" dirty="0"/>
              <a:t>MYSQL</a:t>
            </a:r>
          </a:p>
        </p:txBody>
      </p:sp>
      <p:sp>
        <p:nvSpPr>
          <p:cNvPr id="24" name="TextBox 23">
            <a:extLst>
              <a:ext uri="{FF2B5EF4-FFF2-40B4-BE49-F238E27FC236}">
                <a16:creationId xmlns:a16="http://schemas.microsoft.com/office/drawing/2014/main" id="{9E9A8376-EB0B-4F64-9A1C-F842754CAD8F}"/>
              </a:ext>
            </a:extLst>
          </p:cNvPr>
          <p:cNvSpPr txBox="1"/>
          <p:nvPr/>
        </p:nvSpPr>
        <p:spPr>
          <a:xfrm>
            <a:off x="8482932" y="4697494"/>
            <a:ext cx="1177695" cy="369332"/>
          </a:xfrm>
          <a:prstGeom prst="rect">
            <a:avLst/>
          </a:prstGeom>
          <a:solidFill>
            <a:schemeClr val="accent1">
              <a:lumMod val="20000"/>
              <a:lumOff val="80000"/>
            </a:schemeClr>
          </a:solidFill>
          <a:ln>
            <a:solidFill>
              <a:schemeClr val="tx1"/>
            </a:solidFill>
          </a:ln>
          <a:effectLst>
            <a:outerShdw blurRad="50800" dist="38100" dir="5400000" algn="t" rotWithShape="0">
              <a:prstClr val="black">
                <a:alpha val="40000"/>
              </a:prstClr>
            </a:outerShdw>
          </a:effectLst>
        </p:spPr>
        <p:txBody>
          <a:bodyPr wrap="none" rtlCol="0">
            <a:spAutoFit/>
          </a:bodyPr>
          <a:lstStyle/>
          <a:p>
            <a:r>
              <a:rPr lang="en-IN" dirty="0"/>
              <a:t>Postman</a:t>
            </a:r>
          </a:p>
        </p:txBody>
      </p:sp>
      <p:sp>
        <p:nvSpPr>
          <p:cNvPr id="3" name="TextBox 2">
            <a:extLst>
              <a:ext uri="{FF2B5EF4-FFF2-40B4-BE49-F238E27FC236}">
                <a16:creationId xmlns:a16="http://schemas.microsoft.com/office/drawing/2014/main" id="{332840F6-8E9C-84AA-5BF7-68480CFD8B71}"/>
              </a:ext>
            </a:extLst>
          </p:cNvPr>
          <p:cNvSpPr txBox="1"/>
          <p:nvPr/>
        </p:nvSpPr>
        <p:spPr>
          <a:xfrm>
            <a:off x="1753849" y="148033"/>
            <a:ext cx="3297836" cy="1538883"/>
          </a:xfrm>
          <a:prstGeom prst="rect">
            <a:avLst/>
          </a:prstGeom>
          <a:noFill/>
          <a:ln>
            <a:noFill/>
          </a:ln>
        </p:spPr>
        <p:txBody>
          <a:bodyPr wrap="square">
            <a:spAutoFit/>
          </a:bodyPr>
          <a:lstStyle/>
          <a:p>
            <a:pPr marL="178308" rtl="0" fontAlgn="base">
              <a:spcBef>
                <a:spcPts val="600"/>
              </a:spcBef>
              <a:spcAft>
                <a:spcPts val="0"/>
              </a:spcAft>
            </a:pPr>
            <a:r>
              <a:rPr lang="en-IN" sz="1800" i="0" u="none" strike="noStrike" dirty="0">
                <a:solidFill>
                  <a:srgbClr val="524C43"/>
                </a:solidFill>
                <a:effectLst/>
                <a:latin typeface="Libre Franklin" pitchFamily="2" charset="0"/>
              </a:rPr>
              <a:t>Technologies</a:t>
            </a:r>
            <a:endParaRPr lang="en-IN" sz="1800" i="0" u="none" strike="noStrike" dirty="0">
              <a:solidFill>
                <a:srgbClr val="524C43"/>
              </a:solidFill>
              <a:effectLst/>
              <a:latin typeface="Arial" panose="020B0604020202020204" pitchFamily="34" charset="0"/>
            </a:endParaRPr>
          </a:p>
          <a:p>
            <a:pPr marL="742950" lvl="1" indent="-285750" rtl="0" fontAlgn="base">
              <a:spcBef>
                <a:spcPts val="600"/>
              </a:spcBef>
              <a:spcAft>
                <a:spcPts val="0"/>
              </a:spcAft>
              <a:buFont typeface="Arial" panose="020B0604020202020204" pitchFamily="34" charset="0"/>
              <a:buChar char="•"/>
            </a:pPr>
            <a:r>
              <a:rPr lang="en-IN" sz="1400" i="0" u="none" strike="noStrike" dirty="0">
                <a:solidFill>
                  <a:srgbClr val="524C43"/>
                </a:solidFill>
                <a:effectLst/>
                <a:latin typeface="Libre Franklin" pitchFamily="2" charset="0"/>
              </a:rPr>
              <a:t>Spring Boot</a:t>
            </a:r>
            <a:endParaRPr lang="en-IN" sz="1400" i="0" u="none" strike="noStrike" dirty="0">
              <a:solidFill>
                <a:srgbClr val="524C43"/>
              </a:solidFill>
              <a:effectLst/>
              <a:latin typeface="Arial" panose="020B0604020202020204" pitchFamily="34" charset="0"/>
            </a:endParaRPr>
          </a:p>
          <a:p>
            <a:pPr marL="742950" lvl="1" indent="-285750" rtl="0" fontAlgn="base">
              <a:spcBef>
                <a:spcPts val="600"/>
              </a:spcBef>
              <a:spcAft>
                <a:spcPts val="0"/>
              </a:spcAft>
              <a:buFont typeface="Arial" panose="020B0604020202020204" pitchFamily="34" charset="0"/>
              <a:buChar char="•"/>
            </a:pPr>
            <a:r>
              <a:rPr lang="en-IN" sz="1400" i="0" u="none" strike="noStrike" dirty="0">
                <a:solidFill>
                  <a:srgbClr val="524C43"/>
                </a:solidFill>
                <a:effectLst/>
                <a:latin typeface="Libre Franklin" pitchFamily="2" charset="0"/>
              </a:rPr>
              <a:t>JPA</a:t>
            </a:r>
            <a:endParaRPr lang="en-IN" sz="1400" i="0" u="none" strike="noStrike" dirty="0">
              <a:solidFill>
                <a:srgbClr val="524C43"/>
              </a:solidFill>
              <a:effectLst/>
              <a:latin typeface="Arial" panose="020B0604020202020204" pitchFamily="34" charset="0"/>
            </a:endParaRPr>
          </a:p>
          <a:p>
            <a:pPr marL="742950" lvl="1" indent="-285750" rtl="0" fontAlgn="base">
              <a:spcBef>
                <a:spcPts val="600"/>
              </a:spcBef>
              <a:spcAft>
                <a:spcPts val="0"/>
              </a:spcAft>
              <a:buFont typeface="Arial" panose="020B0604020202020204" pitchFamily="34" charset="0"/>
              <a:buChar char="•"/>
            </a:pPr>
            <a:r>
              <a:rPr lang="en-IN" sz="1400" i="0" u="none" strike="noStrike" dirty="0">
                <a:solidFill>
                  <a:srgbClr val="524C43"/>
                </a:solidFill>
                <a:effectLst/>
                <a:latin typeface="Libre Franklin" pitchFamily="2" charset="0"/>
              </a:rPr>
              <a:t>Server (Embedded Tomcat)</a:t>
            </a:r>
            <a:endParaRPr lang="en-IN" sz="1400" dirty="0">
              <a:solidFill>
                <a:srgbClr val="524C43"/>
              </a:solidFill>
              <a:latin typeface="Arial" panose="020B0604020202020204" pitchFamily="34" charset="0"/>
            </a:endParaRPr>
          </a:p>
          <a:p>
            <a:pPr lvl="1" rtl="0" fontAlgn="base">
              <a:spcBef>
                <a:spcPts val="600"/>
              </a:spcBef>
              <a:spcAft>
                <a:spcPts val="0"/>
              </a:spcAft>
            </a:pPr>
            <a:endParaRPr lang="en-IN" sz="1400" i="0" u="none" strike="noStrike" dirty="0">
              <a:solidFill>
                <a:srgbClr val="524C43"/>
              </a:solidFill>
              <a:effectLst/>
              <a:latin typeface="Libre Franklin" pitchFamily="2" charset="0"/>
            </a:endParaRPr>
          </a:p>
        </p:txBody>
      </p:sp>
      <p:sp>
        <p:nvSpPr>
          <p:cNvPr id="5" name="TextBox 4">
            <a:extLst>
              <a:ext uri="{FF2B5EF4-FFF2-40B4-BE49-F238E27FC236}">
                <a16:creationId xmlns:a16="http://schemas.microsoft.com/office/drawing/2014/main" id="{B2D408FE-29F5-08D4-63FB-0EAA4B4BD138}"/>
              </a:ext>
            </a:extLst>
          </p:cNvPr>
          <p:cNvSpPr txBox="1"/>
          <p:nvPr/>
        </p:nvSpPr>
        <p:spPr>
          <a:xfrm>
            <a:off x="5204316" y="139028"/>
            <a:ext cx="5933375" cy="1590179"/>
          </a:xfrm>
          <a:prstGeom prst="rect">
            <a:avLst/>
          </a:prstGeom>
          <a:solidFill>
            <a:schemeClr val="tx2">
              <a:lumMod val="20000"/>
              <a:lumOff val="80000"/>
            </a:schemeClr>
          </a:solidFill>
          <a:ln>
            <a:solidFill>
              <a:schemeClr val="tx1"/>
            </a:solidFill>
          </a:ln>
        </p:spPr>
        <p:txBody>
          <a:bodyPr wrap="square">
            <a:spAutoFit/>
          </a:bodyPr>
          <a:lstStyle/>
          <a:p>
            <a:pPr rtl="0">
              <a:spcBef>
                <a:spcPts val="0"/>
              </a:spcBef>
              <a:spcAft>
                <a:spcPts val="0"/>
              </a:spcAft>
            </a:pPr>
            <a:r>
              <a:rPr lang="en-US" sz="1900" i="0" u="none" strike="noStrike" dirty="0">
                <a:solidFill>
                  <a:srgbClr val="524C43"/>
                </a:solidFill>
                <a:effectLst/>
                <a:latin typeface="Libre Franklin" pitchFamily="2" charset="0"/>
              </a:rPr>
              <a:t> </a:t>
            </a:r>
            <a:r>
              <a:rPr lang="en-US" sz="2000" i="0" u="none" strike="noStrike" dirty="0">
                <a:solidFill>
                  <a:srgbClr val="524C43"/>
                </a:solidFill>
                <a:effectLst/>
                <a:latin typeface="Libre Franklin" pitchFamily="2" charset="0"/>
              </a:rPr>
              <a:t>Frontend</a:t>
            </a:r>
            <a:endParaRPr lang="en-US" dirty="0">
              <a:effectLst/>
            </a:endParaRPr>
          </a:p>
          <a:p>
            <a:pPr marL="178308" rtl="0" fontAlgn="base">
              <a:spcBef>
                <a:spcPts val="400"/>
              </a:spcBef>
              <a:spcAft>
                <a:spcPts val="0"/>
              </a:spcAft>
              <a:buFont typeface="Arial" panose="020B0604020202020204" pitchFamily="34" charset="0"/>
              <a:buChar char="•"/>
            </a:pPr>
            <a:r>
              <a:rPr lang="en-US" sz="1800" i="0" u="none" strike="noStrike" dirty="0">
                <a:solidFill>
                  <a:srgbClr val="524C43"/>
                </a:solidFill>
                <a:effectLst/>
                <a:latin typeface="Libre Franklin" pitchFamily="2" charset="0"/>
              </a:rPr>
              <a:t>Tools</a:t>
            </a:r>
            <a:endParaRPr lang="en-US" sz="1800" i="0" u="none" strike="noStrike" dirty="0">
              <a:solidFill>
                <a:srgbClr val="524C43"/>
              </a:solidFill>
              <a:effectLst/>
              <a:latin typeface="Arial" panose="020B0604020202020204" pitchFamily="34" charset="0"/>
            </a:endParaRPr>
          </a:p>
          <a:p>
            <a:pPr marL="742950" lvl="1" indent="-285750" rtl="0" fontAlgn="base">
              <a:spcBef>
                <a:spcPts val="600"/>
              </a:spcBef>
              <a:spcAft>
                <a:spcPts val="0"/>
              </a:spcAft>
              <a:buFont typeface="Arial" panose="020B0604020202020204" pitchFamily="34" charset="0"/>
              <a:buChar char="•"/>
            </a:pPr>
            <a:r>
              <a:rPr lang="en-US" sz="1400" i="0" u="none" strike="noStrike" dirty="0">
                <a:solidFill>
                  <a:srgbClr val="524C43"/>
                </a:solidFill>
                <a:effectLst/>
                <a:latin typeface="Libre Franklin" pitchFamily="2" charset="0"/>
              </a:rPr>
              <a:t>VS Code IDE</a:t>
            </a:r>
            <a:br>
              <a:rPr lang="en-US" dirty="0">
                <a:effectLst/>
              </a:rPr>
            </a:br>
            <a:endParaRPr lang="en-US" dirty="0">
              <a:effectLst/>
            </a:endParaRPr>
          </a:p>
          <a:p>
            <a:pPr lvl="1" rtl="0" fontAlgn="base">
              <a:spcBef>
                <a:spcPts val="600"/>
              </a:spcBef>
              <a:spcAft>
                <a:spcPts val="0"/>
              </a:spcAft>
            </a:pPr>
            <a:endParaRPr lang="en-US" sz="1400" i="0" u="none" strike="noStrike" dirty="0">
              <a:solidFill>
                <a:srgbClr val="524C43"/>
              </a:solidFill>
              <a:effectLst/>
              <a:latin typeface="Arial" panose="020B0604020202020204" pitchFamily="34" charset="0"/>
            </a:endParaRPr>
          </a:p>
        </p:txBody>
      </p:sp>
      <p:sp>
        <p:nvSpPr>
          <p:cNvPr id="9" name="TextBox 8">
            <a:extLst>
              <a:ext uri="{FF2B5EF4-FFF2-40B4-BE49-F238E27FC236}">
                <a16:creationId xmlns:a16="http://schemas.microsoft.com/office/drawing/2014/main" id="{3FBC0623-C813-12E8-6C7F-A449E4D2B6E9}"/>
              </a:ext>
            </a:extLst>
          </p:cNvPr>
          <p:cNvSpPr txBox="1"/>
          <p:nvPr/>
        </p:nvSpPr>
        <p:spPr>
          <a:xfrm>
            <a:off x="7270229" y="130361"/>
            <a:ext cx="3867462" cy="1246495"/>
          </a:xfrm>
          <a:prstGeom prst="rect">
            <a:avLst/>
          </a:prstGeom>
          <a:noFill/>
          <a:ln>
            <a:noFill/>
          </a:ln>
        </p:spPr>
        <p:txBody>
          <a:bodyPr wrap="square">
            <a:spAutoFit/>
          </a:bodyPr>
          <a:lstStyle/>
          <a:p>
            <a:pPr marL="178308" rtl="0" fontAlgn="base">
              <a:spcBef>
                <a:spcPts val="600"/>
              </a:spcBef>
              <a:spcAft>
                <a:spcPts val="0"/>
              </a:spcAft>
            </a:pPr>
            <a:r>
              <a:rPr lang="en-US" sz="1800" i="0" u="none" strike="noStrike" dirty="0">
                <a:solidFill>
                  <a:srgbClr val="524C43"/>
                </a:solidFill>
                <a:effectLst/>
                <a:latin typeface="Libre Franklin" pitchFamily="2" charset="0"/>
              </a:rPr>
              <a:t>Technologies</a:t>
            </a:r>
            <a:endParaRPr lang="en-US" sz="1800" i="0" u="none" strike="noStrike" dirty="0">
              <a:solidFill>
                <a:srgbClr val="524C43"/>
              </a:solidFill>
              <a:effectLst/>
              <a:latin typeface="Arial" panose="020B0604020202020204" pitchFamily="34" charset="0"/>
            </a:endParaRPr>
          </a:p>
          <a:p>
            <a:pPr marL="742950" lvl="1" indent="-285750" rtl="0" fontAlgn="base">
              <a:spcBef>
                <a:spcPts val="600"/>
              </a:spcBef>
              <a:spcAft>
                <a:spcPts val="0"/>
              </a:spcAft>
              <a:buFont typeface="Arial" panose="020B0604020202020204" pitchFamily="34" charset="0"/>
              <a:buChar char="•"/>
            </a:pPr>
            <a:r>
              <a:rPr lang="en-US" sz="1400" i="0" u="none" strike="noStrike" dirty="0">
                <a:solidFill>
                  <a:srgbClr val="524C43"/>
                </a:solidFill>
                <a:effectLst/>
                <a:latin typeface="Libre Franklin" pitchFamily="2" charset="0"/>
              </a:rPr>
              <a:t>Angular</a:t>
            </a:r>
            <a:endParaRPr lang="en-US" sz="1400" i="0" u="none" strike="noStrike" dirty="0">
              <a:solidFill>
                <a:srgbClr val="524C43"/>
              </a:solidFill>
              <a:effectLst/>
              <a:latin typeface="Arial" panose="020B0604020202020204" pitchFamily="34" charset="0"/>
            </a:endParaRPr>
          </a:p>
          <a:p>
            <a:pPr marL="742950" lvl="1" indent="-285750" rtl="0" fontAlgn="base">
              <a:spcBef>
                <a:spcPts val="600"/>
              </a:spcBef>
              <a:spcAft>
                <a:spcPts val="0"/>
              </a:spcAft>
              <a:buFont typeface="Arial" panose="020B0604020202020204" pitchFamily="34" charset="0"/>
              <a:buChar char="•"/>
            </a:pPr>
            <a:r>
              <a:rPr lang="en-US" sz="1400" i="0" u="none" strike="noStrike" dirty="0">
                <a:solidFill>
                  <a:srgbClr val="524C43"/>
                </a:solidFill>
                <a:effectLst/>
                <a:latin typeface="Libre Franklin" pitchFamily="2" charset="0"/>
              </a:rPr>
              <a:t>TypeScript</a:t>
            </a:r>
            <a:endParaRPr lang="en-US" sz="1400" i="0" u="none" strike="noStrike" dirty="0">
              <a:solidFill>
                <a:srgbClr val="524C43"/>
              </a:solidFill>
              <a:effectLst/>
              <a:latin typeface="Arial" panose="020B0604020202020204" pitchFamily="34" charset="0"/>
            </a:endParaRPr>
          </a:p>
          <a:p>
            <a:pPr marL="742950" lvl="1" indent="-285750" rtl="0" fontAlgn="base">
              <a:spcBef>
                <a:spcPts val="600"/>
              </a:spcBef>
              <a:spcAft>
                <a:spcPts val="0"/>
              </a:spcAft>
              <a:buFont typeface="Arial" panose="020B0604020202020204" pitchFamily="34" charset="0"/>
              <a:buChar char="•"/>
            </a:pPr>
            <a:r>
              <a:rPr lang="en-US" sz="1400" i="0" u="none" strike="noStrike" dirty="0">
                <a:solidFill>
                  <a:srgbClr val="524C43"/>
                </a:solidFill>
                <a:effectLst/>
                <a:latin typeface="Libre Franklin" pitchFamily="2" charset="0"/>
              </a:rPr>
              <a:t>Basic Bootstrap and HTML</a:t>
            </a:r>
            <a:endParaRPr lang="en-US" sz="1400" i="0" u="none" strike="noStrike" dirty="0">
              <a:solidFill>
                <a:srgbClr val="524C43"/>
              </a:solidFill>
              <a:effectLst/>
              <a:latin typeface="Arial" panose="020B0604020202020204" pitchFamily="34" charset="0"/>
            </a:endParaRPr>
          </a:p>
        </p:txBody>
      </p:sp>
      <p:pic>
        <p:nvPicPr>
          <p:cNvPr id="4" name="Picture 3">
            <a:extLst>
              <a:ext uri="{FF2B5EF4-FFF2-40B4-BE49-F238E27FC236}">
                <a16:creationId xmlns:a16="http://schemas.microsoft.com/office/drawing/2014/main" id="{AE3F14F8-BD76-EBDD-4CF5-A4D732772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023" y="2465245"/>
            <a:ext cx="5335873" cy="2130078"/>
          </a:xfrm>
          <a:prstGeom prst="rect">
            <a:avLst/>
          </a:prstGeom>
        </p:spPr>
      </p:pic>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576BCA-933E-EA7E-D027-733F42D788B0}"/>
              </a:ext>
            </a:extLst>
          </p:cNvPr>
          <p:cNvSpPr txBox="1"/>
          <p:nvPr/>
        </p:nvSpPr>
        <p:spPr>
          <a:xfrm>
            <a:off x="6753226" y="348735"/>
            <a:ext cx="4591050" cy="369332"/>
          </a:xfrm>
          <a:prstGeom prst="rect">
            <a:avLst/>
          </a:prstGeom>
          <a:solidFill>
            <a:schemeClr val="accent1">
              <a:lumMod val="20000"/>
              <a:lumOff val="80000"/>
            </a:schemeClr>
          </a:solidFill>
          <a:ln>
            <a:solidFill>
              <a:schemeClr val="tx1"/>
            </a:solidFill>
          </a:ln>
          <a:effectLst>
            <a:outerShdw blurRad="50800" dist="38100" dir="5400000" algn="t" rotWithShape="0">
              <a:prstClr val="black">
                <a:alpha val="40000"/>
              </a:prstClr>
            </a:outerShdw>
          </a:effectLst>
        </p:spPr>
        <p:txBody>
          <a:bodyPr wrap="square" rtlCol="0">
            <a:spAutoFit/>
          </a:bodyPr>
          <a:lstStyle/>
          <a:p>
            <a:r>
              <a:rPr lang="en-IN" dirty="0"/>
              <a:t>Front end Part of </a:t>
            </a:r>
            <a:r>
              <a:rPr lang="en-IN" sz="1800" b="0" i="0" dirty="0">
                <a:solidFill>
                  <a:srgbClr val="212121"/>
                </a:solidFill>
                <a:effectLst/>
              </a:rPr>
              <a:t>Medicine Dashboard</a:t>
            </a:r>
            <a:endParaRPr lang="en-IN" dirty="0"/>
          </a:p>
        </p:txBody>
      </p:sp>
      <p:sp>
        <p:nvSpPr>
          <p:cNvPr id="8" name="TextBox 7">
            <a:extLst>
              <a:ext uri="{FF2B5EF4-FFF2-40B4-BE49-F238E27FC236}">
                <a16:creationId xmlns:a16="http://schemas.microsoft.com/office/drawing/2014/main" id="{EBF28804-89C5-3819-FC5B-3CCC3D433B0A}"/>
              </a:ext>
            </a:extLst>
          </p:cNvPr>
          <p:cNvSpPr txBox="1"/>
          <p:nvPr/>
        </p:nvSpPr>
        <p:spPr>
          <a:xfrm>
            <a:off x="108648" y="1192768"/>
            <a:ext cx="5158677" cy="3539430"/>
          </a:xfrm>
          <a:prstGeom prst="rect">
            <a:avLst/>
          </a:prstGeom>
          <a:solidFill>
            <a:schemeClr val="accent1">
              <a:lumMod val="20000"/>
              <a:lumOff val="80000"/>
            </a:schemeClr>
          </a:solidFill>
          <a:ln>
            <a:solidFill>
              <a:schemeClr val="tx1"/>
            </a:solidFill>
          </a:ln>
        </p:spPr>
        <p:txBody>
          <a:bodyPr wrap="square" rtlCol="0">
            <a:spAutoFit/>
          </a:bodyPr>
          <a:lstStyle/>
          <a:p>
            <a:r>
              <a:rPr lang="en-IN" sz="1600" dirty="0">
                <a:latin typeface="Arial Narrow" panose="020B0606020202030204" pitchFamily="34" charset="0"/>
              </a:rPr>
              <a:t>Angular and Visual Code</a:t>
            </a:r>
          </a:p>
          <a:p>
            <a:pPr marL="285750" indent="-285750">
              <a:buFont typeface="Arial" panose="020B0604020202020204" pitchFamily="34" charset="0"/>
              <a:buChar char="•"/>
            </a:pPr>
            <a:r>
              <a:rPr lang="en-IN" sz="1600" dirty="0">
                <a:latin typeface="Arial Narrow" panose="020B0606020202030204" pitchFamily="34" charset="0"/>
              </a:rPr>
              <a:t>Front End Part development by using Angular and Visual Code</a:t>
            </a:r>
          </a:p>
          <a:p>
            <a:pPr marL="285750" indent="-285750">
              <a:buFont typeface="Arial" panose="020B0604020202020204" pitchFamily="34" charset="0"/>
              <a:buChar char="•"/>
            </a:pPr>
            <a:r>
              <a:rPr lang="en-IN" sz="1600" dirty="0">
                <a:latin typeface="Arial Narrow" panose="020B0606020202030204" pitchFamily="34" charset="0"/>
              </a:rPr>
              <a:t>In this we create </a:t>
            </a:r>
            <a:r>
              <a:rPr lang="en-IN" sz="1600" b="0" i="0" dirty="0">
                <a:solidFill>
                  <a:srgbClr val="212121"/>
                </a:solidFill>
                <a:effectLst/>
                <a:latin typeface="Arial Narrow" panose="020B0606020202030204" pitchFamily="34" charset="0"/>
              </a:rPr>
              <a:t>Medicine</a:t>
            </a:r>
            <a:r>
              <a:rPr lang="en-IN" sz="1600" dirty="0">
                <a:latin typeface="Arial Narrow" panose="020B0606020202030204" pitchFamily="34" charset="0"/>
              </a:rPr>
              <a:t> Dashboard workspace</a:t>
            </a:r>
          </a:p>
          <a:p>
            <a:pPr marL="285750" indent="-285750">
              <a:buFont typeface="Arial" panose="020B0604020202020204" pitchFamily="34" charset="0"/>
              <a:buChar char="•"/>
            </a:pPr>
            <a:r>
              <a:rPr lang="en-IN" sz="1600" dirty="0">
                <a:latin typeface="Arial Narrow" panose="020B0606020202030204" pitchFamily="34" charset="0"/>
              </a:rPr>
              <a:t>In workspace </a:t>
            </a:r>
            <a:r>
              <a:rPr lang="en-IN" sz="1600" b="0" i="0" dirty="0">
                <a:solidFill>
                  <a:srgbClr val="212121"/>
                </a:solidFill>
                <a:effectLst/>
                <a:latin typeface="Arial Narrow" panose="020B0606020202030204" pitchFamily="34" charset="0"/>
              </a:rPr>
              <a:t>Medicine</a:t>
            </a:r>
            <a:r>
              <a:rPr lang="en-IN" sz="1600" dirty="0">
                <a:latin typeface="Arial Narrow" panose="020B0606020202030204" pitchFamily="34" charset="0"/>
              </a:rPr>
              <a:t> service create by using command </a:t>
            </a:r>
          </a:p>
          <a:p>
            <a:r>
              <a:rPr lang="en-IN" sz="1600" dirty="0">
                <a:latin typeface="Arial Narrow" panose="020B0606020202030204" pitchFamily="34" charset="0"/>
              </a:rPr>
              <a:t>      ng g s &lt;service name&gt;</a:t>
            </a:r>
          </a:p>
          <a:p>
            <a:pPr marL="285750" indent="-285750">
              <a:buFont typeface="Arial" panose="020B0604020202020204" pitchFamily="34" charset="0"/>
              <a:buChar char="•"/>
            </a:pPr>
            <a:r>
              <a:rPr lang="en-IN" sz="1600" dirty="0">
                <a:latin typeface="Arial Narrow" panose="020B0606020202030204" pitchFamily="34" charset="0"/>
              </a:rPr>
              <a:t>Create Angular Form to insert data by using app.component.html and app.component.ts </a:t>
            </a:r>
          </a:p>
          <a:p>
            <a:pPr marL="285750" indent="-285750">
              <a:buFont typeface="Arial" panose="020B0604020202020204" pitchFamily="34" charset="0"/>
              <a:buChar char="•"/>
            </a:pPr>
            <a:r>
              <a:rPr lang="en-IN" sz="1600" dirty="0">
                <a:latin typeface="Arial Narrow" panose="020B0606020202030204" pitchFamily="34" charset="0"/>
              </a:rPr>
              <a:t>Following CRUD operation done by using Angular + STS</a:t>
            </a:r>
          </a:p>
          <a:p>
            <a:pPr marL="742950" lvl="1" indent="-285750">
              <a:buFont typeface="Wingdings" panose="05000000000000000000" pitchFamily="2" charset="2"/>
              <a:buChar char="Ø"/>
            </a:pPr>
            <a:r>
              <a:rPr lang="en-IN" sz="1600" dirty="0">
                <a:latin typeface="Arial Narrow" panose="020B0606020202030204" pitchFamily="34" charset="0"/>
              </a:rPr>
              <a:t>Select / retrieve data from data base </a:t>
            </a:r>
          </a:p>
          <a:p>
            <a:pPr marL="742950" lvl="1" indent="-285750">
              <a:buFont typeface="Wingdings" panose="05000000000000000000" pitchFamily="2" charset="2"/>
              <a:buChar char="Ø"/>
            </a:pPr>
            <a:r>
              <a:rPr lang="en-IN" sz="1600" dirty="0">
                <a:latin typeface="Arial Narrow" panose="020B0606020202030204" pitchFamily="34" charset="0"/>
              </a:rPr>
              <a:t>Fetch data and show to angular</a:t>
            </a:r>
          </a:p>
          <a:p>
            <a:pPr marL="742950" lvl="1" indent="-285750">
              <a:buFont typeface="Wingdings" panose="05000000000000000000" pitchFamily="2" charset="2"/>
              <a:buChar char="Ø"/>
            </a:pPr>
            <a:r>
              <a:rPr lang="en-IN" sz="1600" dirty="0">
                <a:latin typeface="Arial Narrow" panose="020B0606020202030204" pitchFamily="34" charset="0"/>
              </a:rPr>
              <a:t>Delete data from database using id </a:t>
            </a:r>
          </a:p>
          <a:p>
            <a:pPr marL="742950" lvl="1" indent="-285750">
              <a:buFont typeface="Wingdings" panose="05000000000000000000" pitchFamily="2" charset="2"/>
              <a:buChar char="Ø"/>
            </a:pPr>
            <a:r>
              <a:rPr lang="en-IN" sz="1600" dirty="0">
                <a:latin typeface="Arial Narrow" panose="020B0606020202030204" pitchFamily="34" charset="0"/>
              </a:rPr>
              <a:t>Delete data by button in angular </a:t>
            </a:r>
          </a:p>
          <a:p>
            <a:pPr marL="742950" lvl="1" indent="-285750">
              <a:buFont typeface="Wingdings" panose="05000000000000000000" pitchFamily="2" charset="2"/>
              <a:buChar char="Ø"/>
            </a:pPr>
            <a:r>
              <a:rPr lang="en-IN" sz="1600" dirty="0">
                <a:latin typeface="Arial Narrow" panose="020B0606020202030204" pitchFamily="34" charset="0"/>
              </a:rPr>
              <a:t>Update data in STS</a:t>
            </a:r>
          </a:p>
          <a:p>
            <a:pPr marL="742950" lvl="1" indent="-285750">
              <a:buFont typeface="Wingdings" panose="05000000000000000000" pitchFamily="2" charset="2"/>
              <a:buChar char="Ø"/>
            </a:pPr>
            <a:r>
              <a:rPr lang="en-IN" sz="1600" dirty="0">
                <a:latin typeface="Arial Narrow" panose="020B0606020202030204" pitchFamily="34" charset="0"/>
              </a:rPr>
              <a:t>Update or Edit student record using angular form</a:t>
            </a:r>
          </a:p>
        </p:txBody>
      </p:sp>
      <p:sp>
        <p:nvSpPr>
          <p:cNvPr id="2" name="Arrow: Right 1">
            <a:extLst>
              <a:ext uri="{FF2B5EF4-FFF2-40B4-BE49-F238E27FC236}">
                <a16:creationId xmlns:a16="http://schemas.microsoft.com/office/drawing/2014/main" id="{09B7257D-9974-FCC3-318B-D6FA264CC076}"/>
              </a:ext>
            </a:extLst>
          </p:cNvPr>
          <p:cNvSpPr/>
          <p:nvPr/>
        </p:nvSpPr>
        <p:spPr>
          <a:xfrm>
            <a:off x="5267325" y="2614990"/>
            <a:ext cx="1019174" cy="523875"/>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Arial Narrow" panose="020B0606020202030204" pitchFamily="34" charset="0"/>
              </a:rPr>
              <a:t>Angular</a:t>
            </a:r>
          </a:p>
        </p:txBody>
      </p:sp>
      <p:pic>
        <p:nvPicPr>
          <p:cNvPr id="4" name="Picture 3">
            <a:extLst>
              <a:ext uri="{FF2B5EF4-FFF2-40B4-BE49-F238E27FC236}">
                <a16:creationId xmlns:a16="http://schemas.microsoft.com/office/drawing/2014/main" id="{0714947D-315C-5356-184E-0AE96A5A71F9}"/>
              </a:ext>
            </a:extLst>
          </p:cNvPr>
          <p:cNvPicPr>
            <a:picLocks noChangeAspect="1"/>
          </p:cNvPicPr>
          <p:nvPr/>
        </p:nvPicPr>
        <p:blipFill rotWithShape="1">
          <a:blip r:embed="rId2">
            <a:extLst>
              <a:ext uri="{28A0092B-C50C-407E-A947-70E740481C1C}">
                <a14:useLocalDpi xmlns:a14="http://schemas.microsoft.com/office/drawing/2010/main" val="0"/>
              </a:ext>
            </a:extLst>
          </a:blip>
          <a:srcRect b="6416"/>
          <a:stretch/>
        </p:blipFill>
        <p:spPr>
          <a:xfrm>
            <a:off x="6353175" y="1192768"/>
            <a:ext cx="5730177" cy="3368600"/>
          </a:xfrm>
          <a:prstGeom prst="rect">
            <a:avLst/>
          </a:prstGeom>
        </p:spPr>
      </p:pic>
    </p:spTree>
    <p:extLst>
      <p:ext uri="{BB962C8B-B14F-4D97-AF65-F5344CB8AC3E}">
        <p14:creationId xmlns:p14="http://schemas.microsoft.com/office/powerpoint/2010/main" val="14017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5AE57FF-FFF0-44D4-8AE6-2789029915DA}"/>
              </a:ext>
            </a:extLst>
          </p:cNvPr>
          <p:cNvSpPr txBox="1">
            <a:spLocks noChangeArrowheads="1"/>
          </p:cNvSpPr>
          <p:nvPr/>
        </p:nvSpPr>
        <p:spPr bwMode="auto">
          <a:xfrm>
            <a:off x="739876" y="68589"/>
            <a:ext cx="5641874" cy="2952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400" b="1" dirty="0">
                <a:latin typeface="Calibri" panose="020F0502020204030204" pitchFamily="34" charset="0"/>
                <a:ea typeface="Calibri" panose="020F0502020204030204" pitchFamily="34" charset="0"/>
                <a:cs typeface="Times New Roman" panose="02020603050405020304" pitchFamily="18" charset="0"/>
              </a:rPr>
              <a:t>CRUD Operations Back end part using STS + Postman = MySQL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Box 2">
            <a:extLst>
              <a:ext uri="{FF2B5EF4-FFF2-40B4-BE49-F238E27FC236}">
                <a16:creationId xmlns:a16="http://schemas.microsoft.com/office/drawing/2014/main" id="{FE9103DE-CE80-4294-BC2B-DB8F4BDC14E6}"/>
              </a:ext>
            </a:extLst>
          </p:cNvPr>
          <p:cNvSpPr txBox="1">
            <a:spLocks noChangeArrowheads="1"/>
          </p:cNvSpPr>
          <p:nvPr/>
        </p:nvSpPr>
        <p:spPr bwMode="auto">
          <a:xfrm>
            <a:off x="901800" y="285750"/>
            <a:ext cx="4603650" cy="373389"/>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600" b="1" dirty="0">
                <a:latin typeface="Times New Roman" panose="02020603050405020304" pitchFamily="18" charset="0"/>
                <a:ea typeface="Calibri" panose="020F0502020204030204" pitchFamily="34" charset="0"/>
                <a:cs typeface="Times New Roman" panose="02020603050405020304" pitchFamily="18" charset="0"/>
              </a:rPr>
              <a:t>1. GET Method</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  FOR MEDICINE DASH BOARD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AutoShape 2" descr="blob:https://web.whatsapp.com/f393117d-36ae-4ef8-945b-6ecd0aa2f31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0254DCA-6C90-2ABC-4C0A-2178910BB525}"/>
              </a:ext>
            </a:extLst>
          </p:cNvPr>
          <p:cNvPicPr>
            <a:picLocks noChangeAspect="1"/>
          </p:cNvPicPr>
          <p:nvPr/>
        </p:nvPicPr>
        <p:blipFill rotWithShape="1">
          <a:blip r:embed="rId2">
            <a:extLst>
              <a:ext uri="{28A0092B-C50C-407E-A947-70E740481C1C}">
                <a14:useLocalDpi xmlns:a14="http://schemas.microsoft.com/office/drawing/2010/main" val="0"/>
              </a:ext>
            </a:extLst>
          </a:blip>
          <a:srcRect l="4950" t="9612" b="14266"/>
          <a:stretch/>
        </p:blipFill>
        <p:spPr>
          <a:xfrm>
            <a:off x="530352" y="1024898"/>
            <a:ext cx="11588496" cy="5220453"/>
          </a:xfrm>
          <a:prstGeom prst="rect">
            <a:avLst/>
          </a:prstGeom>
        </p:spPr>
      </p:pic>
    </p:spTree>
    <p:extLst>
      <p:ext uri="{BB962C8B-B14F-4D97-AF65-F5344CB8AC3E}">
        <p14:creationId xmlns:p14="http://schemas.microsoft.com/office/powerpoint/2010/main" val="211985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3FEBA72-4E10-45B4-BE7F-B666EC442EED}"/>
              </a:ext>
            </a:extLst>
          </p:cNvPr>
          <p:cNvSpPr txBox="1">
            <a:spLocks noChangeArrowheads="1"/>
          </p:cNvSpPr>
          <p:nvPr/>
        </p:nvSpPr>
        <p:spPr bwMode="auto">
          <a:xfrm>
            <a:off x="601505" y="639035"/>
            <a:ext cx="4237195" cy="25631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600" b="1" dirty="0">
                <a:latin typeface="Times New Roman" panose="02020603050405020304" pitchFamily="18" charset="0"/>
                <a:ea typeface="Calibri" panose="020F0502020204030204" pitchFamily="34" charset="0"/>
                <a:cs typeface="Times New Roman" panose="02020603050405020304" pitchFamily="18" charset="0"/>
              </a:rPr>
              <a:t>2. POST Method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MEDICINE DASH BOARD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62003F8-D2E5-5EFF-1198-2C163B7DD9B8}"/>
              </a:ext>
            </a:extLst>
          </p:cNvPr>
          <p:cNvSpPr txBox="1"/>
          <p:nvPr/>
        </p:nvSpPr>
        <p:spPr>
          <a:xfrm>
            <a:off x="601505" y="217763"/>
            <a:ext cx="7734300" cy="375552"/>
          </a:xfrm>
          <a:prstGeom prst="rect">
            <a:avLst/>
          </a:prstGeom>
          <a:noFill/>
        </p:spPr>
        <p:txBody>
          <a:bodyPr wrap="square">
            <a:spAutoFit/>
          </a:bodyPr>
          <a:lstStyle/>
          <a:p>
            <a:pPr>
              <a:lnSpc>
                <a:spcPct val="107000"/>
              </a:lnSpc>
              <a:spcAft>
                <a:spcPts val="800"/>
              </a:spcAft>
              <a:tabLst>
                <a:tab pos="3162300" algn="l"/>
              </a:tabLst>
            </a:pPr>
            <a:r>
              <a:rPr lang="en-IN" sz="1800" b="1" dirty="0">
                <a:latin typeface="Calibri" panose="020F0502020204030204" pitchFamily="34" charset="0"/>
                <a:ea typeface="Calibri" panose="020F0502020204030204" pitchFamily="34" charset="0"/>
                <a:cs typeface="Times New Roman" panose="02020603050405020304" pitchFamily="18" charset="0"/>
              </a:rPr>
              <a:t>CRUD Operations Back end part using STS + Postman = MySQL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5675C84-3DC4-9652-1978-24B899743AB5}"/>
              </a:ext>
            </a:extLst>
          </p:cNvPr>
          <p:cNvPicPr>
            <a:picLocks noChangeAspect="1"/>
          </p:cNvPicPr>
          <p:nvPr/>
        </p:nvPicPr>
        <p:blipFill rotWithShape="1">
          <a:blip r:embed="rId2">
            <a:extLst>
              <a:ext uri="{28A0092B-C50C-407E-A947-70E740481C1C}">
                <a14:useLocalDpi xmlns:a14="http://schemas.microsoft.com/office/drawing/2010/main" val="0"/>
              </a:ext>
            </a:extLst>
          </a:blip>
          <a:srcRect l="4934" t="11067" b="19867"/>
          <a:stretch/>
        </p:blipFill>
        <p:spPr>
          <a:xfrm>
            <a:off x="230648" y="1226058"/>
            <a:ext cx="11590495" cy="4736592"/>
          </a:xfrm>
          <a:prstGeom prst="rect">
            <a:avLst/>
          </a:prstGeom>
        </p:spPr>
      </p:pic>
      <p:pic>
        <p:nvPicPr>
          <p:cNvPr id="9" name="Picture 8">
            <a:extLst>
              <a:ext uri="{FF2B5EF4-FFF2-40B4-BE49-F238E27FC236}">
                <a16:creationId xmlns:a16="http://schemas.microsoft.com/office/drawing/2014/main" id="{38B8DF26-A13C-F569-7521-62F1683A4C6A}"/>
              </a:ext>
            </a:extLst>
          </p:cNvPr>
          <p:cNvPicPr>
            <a:picLocks noChangeAspect="1"/>
          </p:cNvPicPr>
          <p:nvPr/>
        </p:nvPicPr>
        <p:blipFill rotWithShape="1">
          <a:blip r:embed="rId3">
            <a:extLst>
              <a:ext uri="{28A0092B-C50C-407E-A947-70E740481C1C}">
                <a14:useLocalDpi xmlns:a14="http://schemas.microsoft.com/office/drawing/2010/main" val="0"/>
              </a:ext>
            </a:extLst>
          </a:blip>
          <a:srcRect l="11250" t="33600" r="73882" b="45333"/>
          <a:stretch/>
        </p:blipFill>
        <p:spPr>
          <a:xfrm>
            <a:off x="4325112" y="4415789"/>
            <a:ext cx="3639311" cy="1803175"/>
          </a:xfrm>
          <a:prstGeom prst="rect">
            <a:avLst/>
          </a:prstGeom>
        </p:spPr>
      </p:pic>
    </p:spTree>
    <p:extLst>
      <p:ext uri="{BB962C8B-B14F-4D97-AF65-F5344CB8AC3E}">
        <p14:creationId xmlns:p14="http://schemas.microsoft.com/office/powerpoint/2010/main" val="1223399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3FEBA72-4E10-45B4-BE7F-B666EC442EED}"/>
              </a:ext>
            </a:extLst>
          </p:cNvPr>
          <p:cNvSpPr txBox="1">
            <a:spLocks noChangeArrowheads="1"/>
          </p:cNvSpPr>
          <p:nvPr/>
        </p:nvSpPr>
        <p:spPr bwMode="auto">
          <a:xfrm>
            <a:off x="620555" y="293699"/>
            <a:ext cx="4656295" cy="22937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b="1" dirty="0">
                <a:latin typeface="Times New Roman" panose="02020603050405020304" pitchFamily="18" charset="0"/>
                <a:ea typeface="Calibri" panose="020F0502020204030204" pitchFamily="34" charset="0"/>
                <a:cs typeface="Times New Roman" panose="02020603050405020304" pitchFamily="18" charset="0"/>
              </a:rPr>
              <a:t>3. PUT Method</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MEDICINE DASH BOARD</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C4E56D4-A8D4-7660-D8D1-790659BF2CB4}"/>
              </a:ext>
            </a:extLst>
          </p:cNvPr>
          <p:cNvSpPr txBox="1"/>
          <p:nvPr/>
        </p:nvSpPr>
        <p:spPr>
          <a:xfrm>
            <a:off x="620555" y="0"/>
            <a:ext cx="7734300" cy="375552"/>
          </a:xfrm>
          <a:prstGeom prst="rect">
            <a:avLst/>
          </a:prstGeom>
          <a:noFill/>
        </p:spPr>
        <p:txBody>
          <a:bodyPr wrap="square">
            <a:spAutoFit/>
          </a:bodyPr>
          <a:lstStyle/>
          <a:p>
            <a:pPr>
              <a:lnSpc>
                <a:spcPct val="107000"/>
              </a:lnSpc>
              <a:spcAft>
                <a:spcPts val="800"/>
              </a:spcAft>
              <a:tabLst>
                <a:tab pos="3162300" algn="l"/>
              </a:tabLst>
            </a:pPr>
            <a:r>
              <a:rPr lang="en-IN" sz="1800" b="1" dirty="0">
                <a:latin typeface="Calibri" panose="020F0502020204030204" pitchFamily="34" charset="0"/>
                <a:ea typeface="Calibri" panose="020F0502020204030204" pitchFamily="34" charset="0"/>
                <a:cs typeface="Times New Roman" panose="02020603050405020304" pitchFamily="18" charset="0"/>
              </a:rPr>
              <a:t>CRUD Operations Back end part using STS + Postman = MySQL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AutoShape 2" descr="blob:https://web.whatsapp.com/4a95ce94-2d01-4053-82a1-0e2beeae98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blob:https://web.whatsapp.com/4a95ce94-2d01-4053-82a1-0e2beeae9864"/>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05277899-E149-2E41-6580-48BED694CE86}"/>
              </a:ext>
            </a:extLst>
          </p:cNvPr>
          <p:cNvPicPr>
            <a:picLocks noChangeAspect="1"/>
          </p:cNvPicPr>
          <p:nvPr/>
        </p:nvPicPr>
        <p:blipFill rotWithShape="1">
          <a:blip r:embed="rId2">
            <a:extLst>
              <a:ext uri="{28A0092B-C50C-407E-A947-70E740481C1C}">
                <a14:useLocalDpi xmlns:a14="http://schemas.microsoft.com/office/drawing/2010/main" val="0"/>
              </a:ext>
            </a:extLst>
          </a:blip>
          <a:srcRect l="13437" t="41250" r="67109" b="41667"/>
          <a:stretch/>
        </p:blipFill>
        <p:spPr>
          <a:xfrm>
            <a:off x="3470275" y="4941652"/>
            <a:ext cx="3406775" cy="1682866"/>
          </a:xfrm>
          <a:prstGeom prst="rect">
            <a:avLst/>
          </a:prstGeom>
        </p:spPr>
      </p:pic>
      <p:pic>
        <p:nvPicPr>
          <p:cNvPr id="9" name="Picture 8">
            <a:extLst>
              <a:ext uri="{FF2B5EF4-FFF2-40B4-BE49-F238E27FC236}">
                <a16:creationId xmlns:a16="http://schemas.microsoft.com/office/drawing/2014/main" id="{1BB48ED3-0E9D-BEFF-48E3-C03987992A74}"/>
              </a:ext>
            </a:extLst>
          </p:cNvPr>
          <p:cNvPicPr>
            <a:picLocks noChangeAspect="1"/>
          </p:cNvPicPr>
          <p:nvPr/>
        </p:nvPicPr>
        <p:blipFill rotWithShape="1">
          <a:blip r:embed="rId3">
            <a:extLst>
              <a:ext uri="{28A0092B-C50C-407E-A947-70E740481C1C}">
                <a14:useLocalDpi xmlns:a14="http://schemas.microsoft.com/office/drawing/2010/main" val="0"/>
              </a:ext>
            </a:extLst>
          </a:blip>
          <a:srcRect l="5089" t="16528" r="13438" b="22417"/>
          <a:stretch/>
        </p:blipFill>
        <p:spPr>
          <a:xfrm>
            <a:off x="612775" y="754513"/>
            <a:ext cx="9933145" cy="4187139"/>
          </a:xfrm>
          <a:prstGeom prst="rect">
            <a:avLst/>
          </a:prstGeom>
        </p:spPr>
      </p:pic>
    </p:spTree>
    <p:extLst>
      <p:ext uri="{BB962C8B-B14F-4D97-AF65-F5344CB8AC3E}">
        <p14:creationId xmlns:p14="http://schemas.microsoft.com/office/powerpoint/2010/main" val="62961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3FEBA72-4E10-45B4-BE7F-B666EC442EED}"/>
              </a:ext>
            </a:extLst>
          </p:cNvPr>
          <p:cNvSpPr txBox="1">
            <a:spLocks noChangeArrowheads="1"/>
          </p:cNvSpPr>
          <p:nvPr/>
        </p:nvSpPr>
        <p:spPr bwMode="auto">
          <a:xfrm>
            <a:off x="620555" y="375552"/>
            <a:ext cx="5351620" cy="214312"/>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600" b="1" dirty="0">
                <a:latin typeface="Times New Roman" panose="02020603050405020304" pitchFamily="18" charset="0"/>
                <a:ea typeface="Calibri" panose="020F0502020204030204" pitchFamily="34" charset="0"/>
                <a:cs typeface="Times New Roman" panose="02020603050405020304" pitchFamily="18" charset="0"/>
              </a:rPr>
              <a:t>4. DELETE Method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MEDICINE DASH BOARD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86B8F19-1069-79D8-6447-7BC1A00C7B81}"/>
              </a:ext>
            </a:extLst>
          </p:cNvPr>
          <p:cNvSpPr txBox="1"/>
          <p:nvPr/>
        </p:nvSpPr>
        <p:spPr>
          <a:xfrm>
            <a:off x="620555" y="0"/>
            <a:ext cx="7734300" cy="375552"/>
          </a:xfrm>
          <a:prstGeom prst="rect">
            <a:avLst/>
          </a:prstGeom>
          <a:noFill/>
        </p:spPr>
        <p:txBody>
          <a:bodyPr wrap="square">
            <a:spAutoFit/>
          </a:bodyPr>
          <a:lstStyle/>
          <a:p>
            <a:pPr>
              <a:lnSpc>
                <a:spcPct val="107000"/>
              </a:lnSpc>
              <a:spcAft>
                <a:spcPts val="800"/>
              </a:spcAft>
              <a:tabLst>
                <a:tab pos="3162300" algn="l"/>
              </a:tabLst>
            </a:pPr>
            <a:r>
              <a:rPr lang="en-IN" sz="1800" b="1" dirty="0">
                <a:latin typeface="Calibri" panose="020F0502020204030204" pitchFamily="34" charset="0"/>
                <a:ea typeface="Calibri" panose="020F0502020204030204" pitchFamily="34" charset="0"/>
                <a:cs typeface="Times New Roman" panose="02020603050405020304" pitchFamily="18" charset="0"/>
              </a:rPr>
              <a:t>CRUD Operations Back end part using STS + Postman = MySQL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AutoShape 2" descr="blob:https://web.whatsapp.com/2a9a557e-68f0-4dfd-a7c7-2f12147420c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E23EB33-61A6-F471-CC1C-A920E043EE51}"/>
              </a:ext>
            </a:extLst>
          </p:cNvPr>
          <p:cNvPicPr>
            <a:picLocks noChangeAspect="1"/>
          </p:cNvPicPr>
          <p:nvPr/>
        </p:nvPicPr>
        <p:blipFill rotWithShape="1">
          <a:blip r:embed="rId2">
            <a:extLst>
              <a:ext uri="{28A0092B-C50C-407E-A947-70E740481C1C}">
                <a14:useLocalDpi xmlns:a14="http://schemas.microsoft.com/office/drawing/2010/main" val="0"/>
              </a:ext>
            </a:extLst>
          </a:blip>
          <a:srcRect l="5090" t="10952" r="2875" b="25200"/>
          <a:stretch/>
        </p:blipFill>
        <p:spPr>
          <a:xfrm>
            <a:off x="307975" y="1436904"/>
            <a:ext cx="11220926" cy="4378680"/>
          </a:xfrm>
          <a:prstGeom prst="rect">
            <a:avLst/>
          </a:prstGeom>
        </p:spPr>
      </p:pic>
      <p:pic>
        <p:nvPicPr>
          <p:cNvPr id="10" name="Picture 9">
            <a:extLst>
              <a:ext uri="{FF2B5EF4-FFF2-40B4-BE49-F238E27FC236}">
                <a16:creationId xmlns:a16="http://schemas.microsoft.com/office/drawing/2014/main" id="{4DA934A4-9C75-D0A6-3247-E361A027FF5C}"/>
              </a:ext>
            </a:extLst>
          </p:cNvPr>
          <p:cNvPicPr>
            <a:picLocks noChangeAspect="1"/>
          </p:cNvPicPr>
          <p:nvPr/>
        </p:nvPicPr>
        <p:blipFill rotWithShape="1">
          <a:blip r:embed="rId3">
            <a:extLst>
              <a:ext uri="{28A0092B-C50C-407E-A947-70E740481C1C}">
                <a14:useLocalDpi xmlns:a14="http://schemas.microsoft.com/office/drawing/2010/main" val="0"/>
              </a:ext>
            </a:extLst>
          </a:blip>
          <a:srcRect l="12825" t="37867" r="75175" b="50000"/>
          <a:stretch/>
        </p:blipFill>
        <p:spPr>
          <a:xfrm>
            <a:off x="5038344" y="4188600"/>
            <a:ext cx="2478024" cy="1463040"/>
          </a:xfrm>
          <a:prstGeom prst="rect">
            <a:avLst/>
          </a:prstGeom>
        </p:spPr>
      </p:pic>
    </p:spTree>
    <p:extLst>
      <p:ext uri="{BB962C8B-B14F-4D97-AF65-F5344CB8AC3E}">
        <p14:creationId xmlns:p14="http://schemas.microsoft.com/office/powerpoint/2010/main" val="311206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5AE57FF-FFF0-44D4-8AE6-2789029915DA}"/>
              </a:ext>
            </a:extLst>
          </p:cNvPr>
          <p:cNvSpPr txBox="1">
            <a:spLocks noChangeArrowheads="1"/>
          </p:cNvSpPr>
          <p:nvPr/>
        </p:nvSpPr>
        <p:spPr bwMode="auto">
          <a:xfrm>
            <a:off x="901799" y="173364"/>
            <a:ext cx="3800475" cy="2952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400" b="1" dirty="0">
                <a:latin typeface="Calibri" panose="020F0502020204030204" pitchFamily="34" charset="0"/>
                <a:ea typeface="Calibri" panose="020F0502020204030204" pitchFamily="34" charset="0"/>
                <a:cs typeface="Times New Roman" panose="02020603050405020304" pitchFamily="18" charset="0"/>
              </a:rPr>
              <a:t>CRUD Operations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Box 2">
            <a:extLst>
              <a:ext uri="{FF2B5EF4-FFF2-40B4-BE49-F238E27FC236}">
                <a16:creationId xmlns:a16="http://schemas.microsoft.com/office/drawing/2014/main" id="{FE9103DE-CE80-4294-BC2B-DB8F4BDC14E6}"/>
              </a:ext>
            </a:extLst>
          </p:cNvPr>
          <p:cNvSpPr txBox="1">
            <a:spLocks noChangeArrowheads="1"/>
          </p:cNvSpPr>
          <p:nvPr/>
        </p:nvSpPr>
        <p:spPr bwMode="auto">
          <a:xfrm>
            <a:off x="901798" y="468639"/>
            <a:ext cx="3800475" cy="2952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1600" b="1" dirty="0">
                <a:latin typeface="Times New Roman" panose="02020603050405020304" pitchFamily="18" charset="0"/>
                <a:ea typeface="Calibri" panose="020F0502020204030204" pitchFamily="34" charset="0"/>
                <a:cs typeface="Times New Roman" panose="02020603050405020304" pitchFamily="18" charset="0"/>
              </a:rPr>
              <a:t>1. </a:t>
            </a:r>
            <a:r>
              <a:rPr lang="en-IN" sz="1600" dirty="0">
                <a:latin typeface="Arial Narrow" panose="020B0606020202030204" pitchFamily="34" charset="0"/>
              </a:rPr>
              <a:t>Create / Retrieve Data from Angular  </a:t>
            </a:r>
          </a:p>
        </p:txBody>
      </p:sp>
      <p:cxnSp>
        <p:nvCxnSpPr>
          <p:cNvPr id="10" name="Straight Arrow Connector 9">
            <a:extLst>
              <a:ext uri="{FF2B5EF4-FFF2-40B4-BE49-F238E27FC236}">
                <a16:creationId xmlns:a16="http://schemas.microsoft.com/office/drawing/2014/main" id="{BCAD2A3E-D951-DE6A-4CFA-F2A973A95153}"/>
              </a:ext>
            </a:extLst>
          </p:cNvPr>
          <p:cNvCxnSpPr/>
          <p:nvPr/>
        </p:nvCxnSpPr>
        <p:spPr>
          <a:xfrm>
            <a:off x="4578791" y="3819525"/>
            <a:ext cx="1965227" cy="9239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FC4D87-6BC8-2A26-54F8-6FF1007B8A65}"/>
              </a:ext>
            </a:extLst>
          </p:cNvPr>
          <p:cNvSpPr txBox="1"/>
          <p:nvPr/>
        </p:nvSpPr>
        <p:spPr>
          <a:xfrm>
            <a:off x="95249" y="6292334"/>
            <a:ext cx="4790094" cy="369332"/>
          </a:xfrm>
          <a:prstGeom prst="rect">
            <a:avLst/>
          </a:prstGeom>
          <a:solidFill>
            <a:schemeClr val="tx2">
              <a:lumMod val="20000"/>
              <a:lumOff val="80000"/>
            </a:schemeClr>
          </a:solidFill>
        </p:spPr>
        <p:txBody>
          <a:bodyPr wrap="none" rtlCol="0">
            <a:spAutoFit/>
          </a:bodyPr>
          <a:lstStyle/>
          <a:p>
            <a:r>
              <a:rPr lang="en-IN" dirty="0">
                <a:latin typeface="Arial Narrow" panose="020B0606020202030204" pitchFamily="34" charset="0"/>
              </a:rPr>
              <a:t>Fill all information of </a:t>
            </a:r>
            <a:r>
              <a:rPr lang="en-IN" sz="1800" dirty="0">
                <a:effectLst/>
                <a:latin typeface="Arial Narrow" panose="020B0606020202030204" pitchFamily="34" charset="0"/>
                <a:ea typeface="Calibri" panose="020F0502020204030204" pitchFamily="34" charset="0"/>
                <a:cs typeface="Times New Roman" panose="02020603050405020304" pitchFamily="18" charset="0"/>
              </a:rPr>
              <a:t>medicine</a:t>
            </a:r>
            <a:r>
              <a:rPr lang="en-IN" dirty="0">
                <a:latin typeface="Arial Narrow" panose="020B0606020202030204" pitchFamily="34" charset="0"/>
              </a:rPr>
              <a:t> and hit register button </a:t>
            </a:r>
          </a:p>
        </p:txBody>
      </p:sp>
      <p:sp>
        <p:nvSpPr>
          <p:cNvPr id="14" name="TextBox 13">
            <a:extLst>
              <a:ext uri="{FF2B5EF4-FFF2-40B4-BE49-F238E27FC236}">
                <a16:creationId xmlns:a16="http://schemas.microsoft.com/office/drawing/2014/main" id="{6AB51E41-5FD7-7C2C-177D-8115ACD9628A}"/>
              </a:ext>
            </a:extLst>
          </p:cNvPr>
          <p:cNvSpPr txBox="1"/>
          <p:nvPr/>
        </p:nvSpPr>
        <p:spPr>
          <a:xfrm>
            <a:off x="6544018" y="5148560"/>
            <a:ext cx="3579826" cy="369332"/>
          </a:xfrm>
          <a:prstGeom prst="rect">
            <a:avLst/>
          </a:prstGeom>
          <a:solidFill>
            <a:schemeClr val="tx2">
              <a:lumMod val="20000"/>
              <a:lumOff val="80000"/>
            </a:schemeClr>
          </a:solidFill>
        </p:spPr>
        <p:txBody>
          <a:bodyPr wrap="none" rtlCol="0">
            <a:spAutoFit/>
          </a:bodyPr>
          <a:lstStyle/>
          <a:p>
            <a:r>
              <a:rPr lang="en-IN" sz="1800" dirty="0">
                <a:effectLst/>
                <a:latin typeface="Arial Narrow" panose="020B0606020202030204" pitchFamily="34" charset="0"/>
                <a:ea typeface="Calibri" panose="020F0502020204030204" pitchFamily="34" charset="0"/>
                <a:cs typeface="Times New Roman" panose="02020603050405020304" pitchFamily="18" charset="0"/>
              </a:rPr>
              <a:t>Medicine</a:t>
            </a:r>
            <a:r>
              <a:rPr lang="en-IN" dirty="0">
                <a:latin typeface="Arial Narrow" panose="020B0606020202030204" pitchFamily="34" charset="0"/>
              </a:rPr>
              <a:t> information create in this table </a:t>
            </a:r>
          </a:p>
        </p:txBody>
      </p:sp>
      <p:sp>
        <p:nvSpPr>
          <p:cNvPr id="4" name="AutoShape 2" descr="blob:https://web.whatsapp.com/91b7458f-76d9-48a1-94e7-d5c4ae87c35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49DBFA88-3662-4101-969A-7CE877BB8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64" y="1169024"/>
            <a:ext cx="9729216" cy="3574426"/>
          </a:xfrm>
          <a:prstGeom prst="rect">
            <a:avLst/>
          </a:prstGeom>
        </p:spPr>
      </p:pic>
    </p:spTree>
    <p:extLst>
      <p:ext uri="{BB962C8B-B14F-4D97-AF65-F5344CB8AC3E}">
        <p14:creationId xmlns:p14="http://schemas.microsoft.com/office/powerpoint/2010/main" val="4119807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4B5A07A1-C49C-3127-FCB3-995B1D770F9B}"/>
              </a:ext>
            </a:extLst>
          </p:cNvPr>
          <p:cNvSpPr txBox="1">
            <a:spLocks noChangeArrowheads="1"/>
          </p:cNvSpPr>
          <p:nvPr/>
        </p:nvSpPr>
        <p:spPr bwMode="auto">
          <a:xfrm>
            <a:off x="215999" y="316239"/>
            <a:ext cx="9194701" cy="2245986"/>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tabLst>
                <a:tab pos="3162300" algn="l"/>
              </a:tabLst>
            </a:pPr>
            <a:r>
              <a:rPr lang="en-IN" sz="2000" b="1" dirty="0">
                <a:latin typeface="Arial Narrow" panose="020B0606020202030204" pitchFamily="34" charset="0"/>
                <a:ea typeface="Calibri" panose="020F0502020204030204" pitchFamily="34" charset="0"/>
                <a:cs typeface="Times New Roman" panose="02020603050405020304" pitchFamily="18" charset="0"/>
              </a:rPr>
              <a:t>Conclusion</a:t>
            </a:r>
          </a:p>
          <a:p>
            <a:pPr>
              <a:spcAft>
                <a:spcPts val="800"/>
              </a:spcAft>
              <a:tabLst>
                <a:tab pos="3162300" algn="l"/>
              </a:tabLst>
            </a:pPr>
            <a:r>
              <a:rPr lang="en-US" sz="2000" dirty="0">
                <a:latin typeface="Arial Narrow" panose="020B0606020202030204" pitchFamily="34" charset="0"/>
              </a:rPr>
              <a:t>We have successfully completed Medicine dashboard application and its running locally. By using Angular it is easy to built the  Medicine dashboard applications. Now we will work how to search this application in google search engine</a:t>
            </a:r>
            <a:endParaRPr lang="en-IN" sz="2000" dirty="0">
              <a:effectLst/>
              <a:latin typeface="Arial Narrow" panose="020B0606020202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4926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docProps/app.xml><?xml version="1.0" encoding="utf-8"?>
<Properties xmlns="http://schemas.openxmlformats.org/officeDocument/2006/extended-properties" xmlns:vt="http://schemas.openxmlformats.org/officeDocument/2006/docPropsVTypes">
  <TotalTime>2848</TotalTime>
  <Words>439</Words>
  <Application>Microsoft Office PowerPoint</Application>
  <PresentationFormat>Widescreen</PresentationFormat>
  <Paragraphs>84</Paragraphs>
  <Slides>10</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10</vt:i4>
      </vt:variant>
    </vt:vector>
  </HeadingPairs>
  <TitlesOfParts>
    <vt:vector size="23" baseType="lpstr">
      <vt:lpstr>Arial</vt:lpstr>
      <vt:lpstr>Arial Narrow</vt:lpstr>
      <vt:lpstr>Calibri</vt:lpstr>
      <vt:lpstr>Calibri Light</vt:lpstr>
      <vt:lpstr>Libre Franklin</vt:lpstr>
      <vt:lpstr>Times New Roman</vt:lpstr>
      <vt:lpstr>Verdana</vt:lpstr>
      <vt:lpstr>Wingdings</vt:lpstr>
      <vt:lpstr>Office Theme</vt:lpstr>
      <vt:lpstr>Content Layouts</vt:lpstr>
      <vt:lpstr>Section slides</vt:lpstr>
      <vt:lpstr>Content and Image Layouts</vt:lpstr>
      <vt:lpstr>1_Content Layouts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Ramanuj Das</dc:creator>
  <cp:lastModifiedBy>hp</cp:lastModifiedBy>
  <cp:revision>120</cp:revision>
  <dcterms:created xsi:type="dcterms:W3CDTF">2020-10-22T11:26:14Z</dcterms:created>
  <dcterms:modified xsi:type="dcterms:W3CDTF">2023-07-14T10:18:41Z</dcterms:modified>
</cp:coreProperties>
</file>